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347" r:id="rId1"/>
  </p:sldMasterIdLst>
  <p:notesMasterIdLst>
    <p:notesMasterId r:id="rId15"/>
  </p:notesMasterIdLst>
  <p:sldIdLst>
    <p:sldId id="256" r:id="rId2"/>
    <p:sldId id="331" r:id="rId3"/>
    <p:sldId id="324" r:id="rId4"/>
    <p:sldId id="325" r:id="rId5"/>
    <p:sldId id="319" r:id="rId6"/>
    <p:sldId id="314" r:id="rId7"/>
    <p:sldId id="318" r:id="rId8"/>
    <p:sldId id="335" r:id="rId9"/>
    <p:sldId id="332" r:id="rId10"/>
    <p:sldId id="334" r:id="rId11"/>
    <p:sldId id="330" r:id="rId12"/>
    <p:sldId id="320" r:id="rId13"/>
    <p:sldId id="315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78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67352D-946A-2A44-AA30-30D4669647A7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10EA8-F884-F84C-B307-6D9D572BB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620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</a:t>
            </a:r>
            <a:r>
              <a:rPr lang="en-US" baseline="0" dirty="0" smtClean="0"/>
              <a:t> the past several years, this has been the delivery model for CBT at HSC. Patients would be referred to </a:t>
            </a:r>
            <a:r>
              <a:rPr lang="en-US" baseline="0" dirty="0" err="1" smtClean="0"/>
              <a:t>PsycHealth</a:t>
            </a:r>
            <a:r>
              <a:rPr lang="en-US" baseline="0" dirty="0" smtClean="0"/>
              <a:t> and then wait over a year on average to access services. </a:t>
            </a:r>
            <a:r>
              <a:rPr lang="en-US" b="1" baseline="0" dirty="0" smtClean="0"/>
              <a:t>Exclusion criteria</a:t>
            </a:r>
            <a:r>
              <a:rPr lang="en-US" baseline="0" dirty="0" smtClean="0"/>
              <a:t>…</a:t>
            </a:r>
          </a:p>
          <a:p>
            <a:endParaRPr lang="en-US" baseline="0" dirty="0" smtClean="0"/>
          </a:p>
          <a:p>
            <a:r>
              <a:rPr lang="en-US" dirty="0" smtClean="0"/>
              <a:t>Last year, a new process</a:t>
            </a:r>
            <a:r>
              <a:rPr lang="en-US" baseline="0" dirty="0" smtClean="0"/>
              <a:t> was implemented, based on a Stepped Care Model.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Patients are now screened within 2 weeks of referral, and invited to attend </a:t>
            </a:r>
            <a:r>
              <a:rPr lang="en-US" b="1" baseline="0" dirty="0" smtClean="0"/>
              <a:t>large group CBT education classes</a:t>
            </a:r>
            <a:r>
              <a:rPr lang="en-US" b="0" baseline="0" dirty="0" smtClean="0"/>
              <a:t> while they are on the waiting list for group therapy. </a:t>
            </a:r>
          </a:p>
          <a:p>
            <a:endParaRPr lang="en-US" b="0" baseline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baseline="0" dirty="0" smtClean="0"/>
              <a:t>The only exclusion criteria</a:t>
            </a:r>
            <a:r>
              <a:rPr lang="en-US" b="0" u="none" dirty="0" smtClean="0"/>
              <a:t> are a</a:t>
            </a:r>
            <a:r>
              <a:rPr lang="en-US" dirty="0" smtClean="0"/>
              <a:t>ctive psychosis, high suicide risk, and severe cognitive impairment.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u="sng" dirty="0" smtClean="0"/>
          </a:p>
          <a:p>
            <a:r>
              <a:rPr lang="en-US" b="0" baseline="0" dirty="0" smtClean="0"/>
              <a:t>These education classes were 90-minutes in length and offered in pairs occurring one week apart. Patients are required to attend 2 such classes in order to be eligible for group therapy.</a:t>
            </a:r>
          </a:p>
          <a:p>
            <a:endParaRPr lang="en-US" b="0" baseline="0" dirty="0" smtClean="0"/>
          </a:p>
          <a:p>
            <a:r>
              <a:rPr lang="en-US" b="0" baseline="0" dirty="0" smtClean="0"/>
              <a:t>Classes such as these have been studied only minimally in previous CBT research, and never before in the context of Stepped Care. This provided a unique opportunity to conduct research.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C77DF5-E4AA-4041-B6EF-9620EAEDB5E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191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A1EA-D721-1E4D-B5F1-A4D869A4D24B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A1EA-D721-1E4D-B5F1-A4D869A4D24B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43A7A-6F60-134D-B0EE-A8156F3E00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A1EA-D721-1E4D-B5F1-A4D869A4D24B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43A7A-6F60-134D-B0EE-A8156F3E00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A1EA-D721-1E4D-B5F1-A4D869A4D24B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43A7A-6F60-134D-B0EE-A8156F3E00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A1EA-D721-1E4D-B5F1-A4D869A4D24B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A1EA-D721-1E4D-B5F1-A4D869A4D24B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43A7A-6F60-134D-B0EE-A8156F3E00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A1EA-D721-1E4D-B5F1-A4D869A4D24B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43A7A-6F60-134D-B0EE-A8156F3E00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A1EA-D721-1E4D-B5F1-A4D869A4D24B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43A7A-6F60-134D-B0EE-A8156F3E00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A1EA-D721-1E4D-B5F1-A4D869A4D24B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43A7A-6F60-134D-B0EE-A8156F3E00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A1EA-D721-1E4D-B5F1-A4D869A4D24B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43A7A-6F60-134D-B0EE-A8156F3E00C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D40A1EA-D721-1E4D-B5F1-A4D869A4D24B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2143A7A-6F60-134D-B0EE-A8156F3E00C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D40A1EA-D721-1E4D-B5F1-A4D869A4D24B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2143A7A-6F60-134D-B0EE-A8156F3E00C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  <p:sldLayoutId id="2147484355" r:id="rId8"/>
    <p:sldLayoutId id="2147484356" r:id="rId9"/>
    <p:sldLayoutId id="2147484357" r:id="rId10"/>
    <p:sldLayoutId id="2147484358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8306" y="1080655"/>
            <a:ext cx="8147304" cy="3516656"/>
          </a:xfrm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GB" sz="4400" dirty="0" smtClean="0">
                <a:effectLst/>
              </a:rPr>
              <a:t>MCBT Classes</a:t>
            </a:r>
            <a:br>
              <a:rPr lang="en-GB" sz="4400" dirty="0" smtClean="0">
                <a:effectLst/>
              </a:rPr>
            </a:br>
            <a:r>
              <a:rPr lang="en-GB" sz="4400" dirty="0" smtClean="0">
                <a:effectLst/>
              </a:rPr>
              <a:t>for</a:t>
            </a:r>
            <a:br>
              <a:rPr lang="en-GB" sz="4400" dirty="0" smtClean="0">
                <a:effectLst/>
              </a:rPr>
            </a:br>
            <a:r>
              <a:rPr lang="en-GB" sz="4400" dirty="0" smtClean="0">
                <a:effectLst/>
              </a:rPr>
              <a:t>Mood &amp; Anxiety </a:t>
            </a:r>
            <a:r>
              <a:rPr lang="en-GB" sz="4400" dirty="0" smtClean="0">
                <a:effectLst/>
              </a:rPr>
              <a:t>Symptoms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0909" y="5375564"/>
            <a:ext cx="8742255" cy="942110"/>
          </a:xfrm>
        </p:spPr>
        <p:txBody>
          <a:bodyPr>
            <a:noAutofit/>
          </a:bodyPr>
          <a:lstStyle/>
          <a:p>
            <a:r>
              <a:rPr lang="en-US" altLang="en-US" sz="2400" dirty="0">
                <a:ea typeface="ＭＳ Ｐゴシック" pitchFamily="34" charset="-128"/>
              </a:rPr>
              <a:t>Jitender Sareen MD, Tanya Sala MD,</a:t>
            </a:r>
          </a:p>
          <a:p>
            <a:r>
              <a:rPr lang="en-US" altLang="en-US" sz="2400" dirty="0">
                <a:ea typeface="ＭＳ Ｐゴシック" pitchFamily="34" charset="-128"/>
              </a:rPr>
              <a:t>Jacquelyne Wong MA, Debbie Whitney PhD, Jolene Kinley PhD</a:t>
            </a:r>
            <a:endParaRPr lang="en-US" sz="2400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8303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Measures: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Initial </a:t>
            </a:r>
            <a:r>
              <a:rPr lang="en-US" dirty="0"/>
              <a:t>CBT </a:t>
            </a:r>
            <a:r>
              <a:rPr lang="en-US" dirty="0" smtClean="0"/>
              <a:t>screening appointment</a:t>
            </a:r>
          </a:p>
          <a:p>
            <a:r>
              <a:rPr lang="en-US" dirty="0" smtClean="0"/>
              <a:t>Each Class</a:t>
            </a:r>
          </a:p>
          <a:p>
            <a:r>
              <a:rPr lang="en-US" dirty="0" smtClean="0"/>
              <a:t>CBT groups:</a:t>
            </a:r>
          </a:p>
          <a:p>
            <a:pPr lvl="1"/>
            <a:r>
              <a:rPr lang="en-US" dirty="0" smtClean="0"/>
              <a:t>First group</a:t>
            </a:r>
          </a:p>
          <a:p>
            <a:pPr lvl="1"/>
            <a:r>
              <a:rPr lang="en-US" dirty="0" smtClean="0"/>
              <a:t>Every 4</a:t>
            </a:r>
            <a:r>
              <a:rPr lang="en-US" baseline="30000" dirty="0" smtClean="0"/>
              <a:t>th</a:t>
            </a:r>
            <a:r>
              <a:rPr lang="en-US" dirty="0" smtClean="0"/>
              <a:t> group</a:t>
            </a:r>
          </a:p>
          <a:p>
            <a:pPr lvl="1"/>
            <a:r>
              <a:rPr lang="en-US" dirty="0" smtClean="0"/>
              <a:t>Final group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210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Toolkit and Online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Toolkit:</a:t>
            </a:r>
          </a:p>
          <a:p>
            <a:pPr lvl="1"/>
            <a:r>
              <a:rPr lang="en-US" dirty="0" smtClean="0"/>
              <a:t>Reduce administrative burden</a:t>
            </a:r>
          </a:p>
          <a:p>
            <a:pPr lvl="1"/>
            <a:r>
              <a:rPr lang="en-US" dirty="0" smtClean="0"/>
              <a:t>CBT fidelity</a:t>
            </a:r>
          </a:p>
          <a:p>
            <a:pPr lvl="1"/>
            <a:r>
              <a:rPr lang="en-US" dirty="0" smtClean="0"/>
              <a:t>Consistency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Online Course: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Increase access in rural and remote areas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Increase access for patients with conflicting time  commitments – work, school, child-care,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5362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MPAN Partners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Anxiety </a:t>
            </a:r>
            <a:r>
              <a:rPr lang="en-US" dirty="0"/>
              <a:t>Disorders Association of Manitoba</a:t>
            </a:r>
            <a:endParaRPr lang="en-CA" dirty="0"/>
          </a:p>
          <a:p>
            <a:r>
              <a:rPr lang="en-US" dirty="0"/>
              <a:t>Mood Disorders Association of Manitoba</a:t>
            </a:r>
            <a:endParaRPr lang="en-CA" dirty="0"/>
          </a:p>
          <a:p>
            <a:r>
              <a:rPr lang="en-US" dirty="0"/>
              <a:t>Crisis Response Centre</a:t>
            </a:r>
            <a:endParaRPr lang="en-CA" dirty="0"/>
          </a:p>
          <a:p>
            <a:r>
              <a:rPr lang="en-US" dirty="0"/>
              <a:t>St. Boniface Hospital Mental Health Program</a:t>
            </a:r>
            <a:endParaRPr lang="en-CA" dirty="0"/>
          </a:p>
          <a:p>
            <a:r>
              <a:rPr lang="en-US" dirty="0"/>
              <a:t>Clinical Health Psychology Program</a:t>
            </a:r>
            <a:endParaRPr lang="en-CA" dirty="0"/>
          </a:p>
          <a:p>
            <a:r>
              <a:rPr lang="en-US" dirty="0"/>
              <a:t>Victoria Hospital Mental Health Program</a:t>
            </a:r>
            <a:endParaRPr lang="en-CA" dirty="0"/>
          </a:p>
          <a:p>
            <a:r>
              <a:rPr lang="en-US" dirty="0"/>
              <a:t>Child and Adolescent Mental Health Program</a:t>
            </a:r>
            <a:endParaRPr lang="en-CA" dirty="0"/>
          </a:p>
          <a:p>
            <a:r>
              <a:rPr lang="en-US" dirty="0"/>
              <a:t>Interlake-Eastern Regional Health Authority</a:t>
            </a:r>
            <a:endParaRPr lang="en-CA" dirty="0"/>
          </a:p>
          <a:p>
            <a:r>
              <a:rPr lang="en-US" dirty="0"/>
              <a:t>Grace Hospital </a:t>
            </a:r>
            <a:r>
              <a:rPr lang="en-US" dirty="0" smtClean="0"/>
              <a:t>Psychiatric </a:t>
            </a:r>
            <a:r>
              <a:rPr lang="en-US" dirty="0"/>
              <a:t>Ambulatory Program</a:t>
            </a:r>
            <a:endParaRPr lang="en-CA" dirty="0"/>
          </a:p>
          <a:p>
            <a:r>
              <a:rPr lang="en-US" dirty="0" smtClean="0"/>
              <a:t>Veterans Affairs Operational Stress Injuries clinic</a:t>
            </a:r>
            <a:endParaRPr lang="en-C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77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236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Multidisciplinary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r>
              <a:rPr lang="en-US" dirty="0">
                <a:ea typeface="ＭＳ Ｐゴシック" charset="0"/>
                <a:cs typeface="ＭＳ Ｐゴシック" charset="0"/>
              </a:rPr>
              <a:t>Jitender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Sareen, MD</a:t>
            </a:r>
          </a:p>
          <a:p>
            <a:pPr>
              <a:spcBef>
                <a:spcPts val="600"/>
              </a:spcBef>
            </a:pPr>
            <a:r>
              <a:rPr lang="en-US" dirty="0">
                <a:ea typeface="ＭＳ Ｐゴシック" charset="0"/>
                <a:cs typeface="ＭＳ Ｐゴシック" charset="0"/>
              </a:rPr>
              <a:t>Jacquelyne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Wong, MA</a:t>
            </a:r>
          </a:p>
          <a:p>
            <a:pPr>
              <a:spcBef>
                <a:spcPts val="600"/>
              </a:spcBef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Debbie Whitney, PhD</a:t>
            </a:r>
          </a:p>
          <a:p>
            <a:pPr>
              <a:spcBef>
                <a:spcPts val="600"/>
              </a:spcBef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Jolene Kinley, PhD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Natalie Meyer – tireless admin support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140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CBT Education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Improve access to CBT </a:t>
            </a:r>
            <a:r>
              <a:rPr lang="en-US" sz="3600" dirty="0" smtClean="0"/>
              <a:t>in </a:t>
            </a:r>
            <a:r>
              <a:rPr lang="en-US" sz="3600" dirty="0"/>
              <a:t>the </a:t>
            </a:r>
            <a:r>
              <a:rPr lang="en-US" sz="3600" dirty="0" smtClean="0"/>
              <a:t>region</a:t>
            </a:r>
          </a:p>
          <a:p>
            <a:r>
              <a:rPr lang="en-US" sz="3600" dirty="0"/>
              <a:t>CBT </a:t>
            </a:r>
            <a:r>
              <a:rPr lang="en-US" sz="3600" dirty="0" smtClean="0"/>
              <a:t>is evidence-based treatment</a:t>
            </a:r>
            <a:endParaRPr lang="en-US" sz="3600" dirty="0"/>
          </a:p>
          <a:p>
            <a:r>
              <a:rPr lang="en-US" sz="3600" dirty="0" smtClean="0"/>
              <a:t>Long wait-times, if available at all</a:t>
            </a:r>
            <a:endParaRPr lang="en-US" sz="3600" dirty="0"/>
          </a:p>
          <a:p>
            <a:r>
              <a:rPr lang="en-US" sz="3600" dirty="0"/>
              <a:t>Usual mode of delivery is individual </a:t>
            </a:r>
            <a:r>
              <a:rPr lang="en-US" sz="3600" dirty="0" smtClean="0"/>
              <a:t>and/ </a:t>
            </a:r>
            <a:r>
              <a:rPr lang="en-US" sz="3600" dirty="0"/>
              <a:t>or small group </a:t>
            </a:r>
            <a:r>
              <a:rPr lang="en-US" sz="3600" dirty="0" smtClean="0"/>
              <a:t>format</a:t>
            </a:r>
            <a:endParaRPr lang="en-US" sz="3600" dirty="0"/>
          </a:p>
          <a:p>
            <a:r>
              <a:rPr lang="en-US" sz="3600" dirty="0"/>
              <a:t>Large </a:t>
            </a:r>
            <a:r>
              <a:rPr lang="en-US" sz="3600" dirty="0" smtClean="0"/>
              <a:t>guided self</a:t>
            </a:r>
            <a:r>
              <a:rPr lang="en-US" sz="3600" dirty="0"/>
              <a:t>-help </a:t>
            </a:r>
            <a:r>
              <a:rPr lang="en-US" sz="3600" dirty="0" smtClean="0"/>
              <a:t>class </a:t>
            </a:r>
            <a:r>
              <a:rPr lang="en-US" sz="3600" dirty="0"/>
              <a:t>format is a novel method of </a:t>
            </a:r>
            <a:r>
              <a:rPr lang="en-US" sz="3600" dirty="0" smtClean="0"/>
              <a:t>delivery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87570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MPAN CBT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300"/>
              </a:spcBef>
            </a:pPr>
            <a:r>
              <a:rPr lang="en-US" dirty="0"/>
              <a:t>Enhance capacity for delivering </a:t>
            </a:r>
            <a:r>
              <a:rPr lang="en-US" dirty="0" smtClean="0"/>
              <a:t>CBT classes </a:t>
            </a:r>
            <a:r>
              <a:rPr lang="en-US" dirty="0"/>
              <a:t>at HSC and other regional </a:t>
            </a:r>
            <a:r>
              <a:rPr lang="en-US" dirty="0" smtClean="0"/>
              <a:t>sites.</a:t>
            </a:r>
          </a:p>
          <a:p>
            <a:pPr>
              <a:lnSpc>
                <a:spcPct val="120000"/>
              </a:lnSpc>
              <a:spcBef>
                <a:spcPts val="300"/>
              </a:spcBef>
            </a:pPr>
            <a:r>
              <a:rPr lang="en-US" dirty="0" smtClean="0"/>
              <a:t>Adapt </a:t>
            </a:r>
            <a:r>
              <a:rPr lang="en-US" dirty="0"/>
              <a:t>the format and content of the classes for delivery to vulnerable groups with limited access to services.</a:t>
            </a:r>
          </a:p>
          <a:p>
            <a:pPr>
              <a:lnSpc>
                <a:spcPct val="120000"/>
              </a:lnSpc>
              <a:spcBef>
                <a:spcPts val="300"/>
              </a:spcBef>
            </a:pPr>
            <a:r>
              <a:rPr lang="en-US" dirty="0" smtClean="0"/>
              <a:t>Train </a:t>
            </a:r>
            <a:r>
              <a:rPr lang="en-US" dirty="0"/>
              <a:t>peer leaders to deliver classes.</a:t>
            </a:r>
          </a:p>
          <a:p>
            <a:pPr>
              <a:lnSpc>
                <a:spcPct val="120000"/>
              </a:lnSpc>
              <a:spcBef>
                <a:spcPts val="300"/>
              </a:spcBef>
            </a:pPr>
            <a:r>
              <a:rPr lang="en-US" dirty="0"/>
              <a:t>Create a toolkit for future use by sites implementing CBT classes.</a:t>
            </a:r>
          </a:p>
          <a:p>
            <a:pPr>
              <a:lnSpc>
                <a:spcPct val="120000"/>
              </a:lnSpc>
              <a:spcBef>
                <a:spcPts val="300"/>
              </a:spcBef>
            </a:pPr>
            <a:r>
              <a:rPr lang="en-US" dirty="0"/>
              <a:t>Measure outcomes as well as client and family member satisfaction in a rigorous manner.</a:t>
            </a:r>
            <a:endParaRPr lang="en-CA" dirty="0"/>
          </a:p>
          <a:p>
            <a:pPr>
              <a:lnSpc>
                <a:spcPct val="120000"/>
              </a:lnSpc>
              <a:spcBef>
                <a:spcPts val="300"/>
              </a:spcBef>
            </a:pPr>
            <a:r>
              <a:rPr lang="en-US" dirty="0" smtClean="0"/>
              <a:t>Create </a:t>
            </a:r>
            <a:r>
              <a:rPr lang="en-US" dirty="0"/>
              <a:t>an online course version of the classes for those clients who are unable to attend in person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035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CLASSES – 90 min weekly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9705" y="1698105"/>
            <a:ext cx="7799849" cy="4508509"/>
          </a:xfrm>
        </p:spPr>
        <p:txBody>
          <a:bodyPr>
            <a:normAutofit/>
          </a:bodyPr>
          <a:lstStyle/>
          <a:p>
            <a:pPr marL="596646" indent="-514350">
              <a:buFont typeface="+mj-lt"/>
              <a:buAutoNum type="arabicPeriod"/>
            </a:pPr>
            <a:r>
              <a:rPr lang="en-US" sz="4000" dirty="0" smtClean="0"/>
              <a:t>Cognitive Therapy</a:t>
            </a:r>
          </a:p>
          <a:p>
            <a:pPr marL="596646" indent="-514350">
              <a:buFont typeface="+mj-lt"/>
              <a:buAutoNum type="arabicPeriod"/>
            </a:pPr>
            <a:r>
              <a:rPr lang="en-US" sz="4000" dirty="0" smtClean="0"/>
              <a:t>Behavior Therapy</a:t>
            </a:r>
          </a:p>
          <a:p>
            <a:pPr marL="596646" indent="-514350">
              <a:buFont typeface="+mj-lt"/>
              <a:buAutoNum type="arabicPeriod"/>
            </a:pPr>
            <a:r>
              <a:rPr lang="en-US" sz="4000" dirty="0" smtClean="0"/>
              <a:t>Healthy Living, Sleep</a:t>
            </a:r>
          </a:p>
          <a:p>
            <a:pPr marL="596646" indent="-514350">
              <a:buFont typeface="+mj-lt"/>
              <a:buAutoNum type="arabicPeriod"/>
            </a:pPr>
            <a:r>
              <a:rPr lang="en-US" sz="4000" dirty="0" smtClean="0"/>
              <a:t>Assertiveness/Anger, Problem-Solving</a:t>
            </a:r>
          </a:p>
          <a:p>
            <a:pPr marL="596646" indent="-514350">
              <a:buFont typeface="+mj-lt"/>
              <a:buAutoNum type="arabicPeriod"/>
            </a:pPr>
            <a:endParaRPr lang="en-US" dirty="0"/>
          </a:p>
          <a:p>
            <a:pPr marL="82296" indent="0">
              <a:buNone/>
            </a:pPr>
            <a:r>
              <a:rPr lang="en-US" sz="3600" dirty="0" smtClean="0"/>
              <a:t>Mindfulness exercise every session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1386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CBT at </a:t>
            </a:r>
            <a:r>
              <a:rPr lang="en-US" dirty="0">
                <a:solidFill>
                  <a:schemeClr val="accent1"/>
                </a:solidFill>
              </a:rPr>
              <a:t>HSC </a:t>
            </a:r>
            <a:r>
              <a:rPr lang="en-US" dirty="0" smtClean="0">
                <a:solidFill>
                  <a:schemeClr val="accent1"/>
                </a:solidFill>
              </a:rPr>
              <a:t>– Changes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52072" y="2420365"/>
            <a:ext cx="1224366" cy="85240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7196784" y="2420365"/>
            <a:ext cx="1224366" cy="85240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852407" y="4380944"/>
            <a:ext cx="1224366" cy="85240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3572823" y="4386184"/>
            <a:ext cx="1396601" cy="85240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5700735" y="4362922"/>
            <a:ext cx="1224366" cy="85240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976438" y="5426829"/>
            <a:ext cx="2820752" cy="57101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Decision 4"/>
          <p:cNvSpPr/>
          <p:nvPr/>
        </p:nvSpPr>
        <p:spPr>
          <a:xfrm>
            <a:off x="5700735" y="2420365"/>
            <a:ext cx="1496051" cy="852407"/>
          </a:xfrm>
          <a:prstGeom prst="flowChartDecisio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Decision 13"/>
          <p:cNvSpPr/>
          <p:nvPr/>
        </p:nvSpPr>
        <p:spPr>
          <a:xfrm>
            <a:off x="2076775" y="4386184"/>
            <a:ext cx="1496051" cy="852407"/>
          </a:xfrm>
          <a:prstGeom prst="flowChartDecisio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>
            <a:endCxn id="5" idx="1"/>
          </p:cNvCxnSpPr>
          <p:nvPr/>
        </p:nvCxnSpPr>
        <p:spPr>
          <a:xfrm>
            <a:off x="2026605" y="2846568"/>
            <a:ext cx="3674130" cy="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076775" y="4264482"/>
            <a:ext cx="27204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02239" y="2661902"/>
            <a:ext cx="1124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Referral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02574" y="4627721"/>
            <a:ext cx="1124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Referral</a:t>
            </a:r>
            <a:endParaRPr 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2257428" y="4568619"/>
            <a:ext cx="11240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Screening Visit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00779" y="2584959"/>
            <a:ext cx="11240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Screening Visit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624211" y="4507063"/>
            <a:ext cx="122444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Education </a:t>
            </a:r>
            <a:r>
              <a:rPr lang="en-US" sz="1600" b="1" dirty="0"/>
              <a:t>Classes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700737" y="4475237"/>
            <a:ext cx="11240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Group Therapy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196786" y="2523403"/>
            <a:ext cx="11240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Group Therapy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50691" y="5426831"/>
            <a:ext cx="31187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Self-help strategies encouraged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57428" y="3895150"/>
            <a:ext cx="2186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3-6 months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662420" y="2420363"/>
            <a:ext cx="2186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12-18 months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1189" y="1959718"/>
            <a:ext cx="3714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A. Old service delivery model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19064" y="3590647"/>
            <a:ext cx="3714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B. New service delivery model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212191" y="5550529"/>
            <a:ext cx="32089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Patients </a:t>
            </a:r>
            <a:r>
              <a:rPr lang="en-US" sz="1600" dirty="0"/>
              <a:t>attend </a:t>
            </a:r>
            <a:r>
              <a:rPr lang="en-US" sz="1600" dirty="0" smtClean="0"/>
              <a:t>a minimum of 4 </a:t>
            </a:r>
            <a:r>
              <a:rPr lang="en-US" sz="1600" dirty="0"/>
              <a:t>education classes in order to be eligible for group </a:t>
            </a:r>
            <a:r>
              <a:rPr lang="en-US" sz="1600" dirty="0" smtClean="0"/>
              <a:t>therapy.</a:t>
            </a:r>
            <a:endParaRPr lang="en-US" sz="1600" dirty="0"/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5077617" y="4799450"/>
            <a:ext cx="5059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7582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20" grpId="0"/>
      <p:bldP spid="21" grpId="0"/>
      <p:bldP spid="23" grpId="0"/>
      <p:bldP spid="24" grpId="0"/>
      <p:bldP spid="26" grpId="0"/>
      <p:bldP spid="27" grpId="0"/>
      <p:bldP spid="30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HSC – CBT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900" y="1543175"/>
            <a:ext cx="7979313" cy="466344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3200" dirty="0" smtClean="0"/>
              <a:t>4-session classes </a:t>
            </a:r>
            <a:r>
              <a:rPr lang="en-US" sz="3200" dirty="0"/>
              <a:t>running for 2</a:t>
            </a:r>
            <a:r>
              <a:rPr lang="en-US" sz="3200" dirty="0" smtClean="0"/>
              <a:t> years</a:t>
            </a:r>
          </a:p>
          <a:p>
            <a:pPr>
              <a:lnSpc>
                <a:spcPct val="120000"/>
              </a:lnSpc>
            </a:pPr>
            <a:r>
              <a:rPr lang="en-US" sz="3200" dirty="0" smtClean="0"/>
              <a:t>Mood and Anxiety symptoms</a:t>
            </a:r>
          </a:p>
          <a:p>
            <a:pPr>
              <a:lnSpc>
                <a:spcPct val="120000"/>
              </a:lnSpc>
            </a:pPr>
            <a:r>
              <a:rPr lang="en-US" sz="3200" dirty="0" smtClean="0"/>
              <a:t>&gt;300 patients treated</a:t>
            </a:r>
          </a:p>
          <a:p>
            <a:pPr>
              <a:lnSpc>
                <a:spcPct val="120000"/>
              </a:lnSpc>
            </a:pPr>
            <a:r>
              <a:rPr lang="en-US" sz="3200" dirty="0" smtClean="0"/>
              <a:t>After completing 4 classes:</a:t>
            </a:r>
          </a:p>
          <a:p>
            <a:pPr lvl="1"/>
            <a:r>
              <a:rPr lang="en-US" sz="2800" dirty="0" smtClean="0"/>
              <a:t>Depression groups</a:t>
            </a:r>
          </a:p>
          <a:p>
            <a:pPr lvl="1"/>
            <a:r>
              <a:rPr lang="en-US" sz="2800" dirty="0" smtClean="0"/>
              <a:t>Anxiety groups</a:t>
            </a:r>
          </a:p>
          <a:p>
            <a:pPr lvl="1"/>
            <a:r>
              <a:rPr lang="en-US" sz="2800" dirty="0" smtClean="0"/>
              <a:t>Obsessive Compulsive Disorder groups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348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Occupational Stress Injury Clinic (OSI)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Crisis Response Centre (CRC)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Interlake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May 25 – Facilitator training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Plan for two additional training days in 2016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Potential additional sites: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ADAM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MDAM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Victoria Hospital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Grace Hospital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Shared Care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447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Measures: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Symptom measures:</a:t>
            </a:r>
          </a:p>
          <a:p>
            <a:pPr lvl="1"/>
            <a:r>
              <a:rPr lang="en-US" dirty="0" smtClean="0"/>
              <a:t>Patient </a:t>
            </a:r>
            <a:r>
              <a:rPr lang="en-US" dirty="0"/>
              <a:t>Health Questionnaire-9 Item (PHQ-9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Generalized </a:t>
            </a:r>
            <a:r>
              <a:rPr lang="en-US" dirty="0"/>
              <a:t>Anxiety Disorder-7 Item (GAD-7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DSM-5 </a:t>
            </a:r>
            <a:r>
              <a:rPr lang="en-US" dirty="0"/>
              <a:t>Cross-Cutting Symptom Measure </a:t>
            </a:r>
            <a:r>
              <a:rPr lang="en-US" dirty="0" smtClean="0"/>
              <a:t>– Adult</a:t>
            </a:r>
          </a:p>
          <a:p>
            <a:pPr lvl="1"/>
            <a:r>
              <a:rPr lang="en-US" dirty="0" smtClean="0"/>
              <a:t>Clinical </a:t>
            </a:r>
            <a:r>
              <a:rPr lang="en-US" dirty="0"/>
              <a:t>Global </a:t>
            </a:r>
            <a:r>
              <a:rPr lang="en-US" dirty="0" smtClean="0"/>
              <a:t>Impression Scale </a:t>
            </a:r>
            <a:r>
              <a:rPr lang="en-US" dirty="0"/>
              <a:t>(</a:t>
            </a:r>
            <a:r>
              <a:rPr lang="en-US" dirty="0" smtClean="0"/>
              <a:t>CGI-I)</a:t>
            </a:r>
          </a:p>
          <a:p>
            <a:pPr lvl="1"/>
            <a:r>
              <a:rPr lang="en-US" dirty="0" smtClean="0"/>
              <a:t>World </a:t>
            </a:r>
            <a:r>
              <a:rPr lang="en-US" dirty="0"/>
              <a:t>Health Organization Disability Assessment Schedule 2.0 (WHODAS</a:t>
            </a:r>
            <a:r>
              <a:rPr lang="en-US" dirty="0" smtClean="0"/>
              <a:t>)</a:t>
            </a:r>
            <a:endParaRPr lang="en-US" dirty="0"/>
          </a:p>
          <a:p>
            <a:pPr lvl="0">
              <a:spcBef>
                <a:spcPts val="600"/>
              </a:spcBef>
            </a:pPr>
            <a:r>
              <a:rPr lang="en-US" dirty="0"/>
              <a:t>Patient Satisfaction </a:t>
            </a:r>
            <a:r>
              <a:rPr lang="en-US" dirty="0" smtClean="0"/>
              <a:t>Measures:</a:t>
            </a:r>
          </a:p>
          <a:p>
            <a:pPr lvl="1"/>
            <a:r>
              <a:rPr lang="en-US" dirty="0" smtClean="0"/>
              <a:t>Session </a:t>
            </a:r>
            <a:r>
              <a:rPr lang="en-US" dirty="0"/>
              <a:t>Rating </a:t>
            </a:r>
            <a:r>
              <a:rPr lang="en-US" dirty="0" smtClean="0"/>
              <a:t>Scale</a:t>
            </a:r>
          </a:p>
          <a:p>
            <a:pPr lvl="1"/>
            <a:r>
              <a:rPr lang="en-US" dirty="0" smtClean="0"/>
              <a:t>Evaluation </a:t>
            </a:r>
            <a:r>
              <a:rPr lang="en-US" dirty="0"/>
              <a:t>of CBT Education </a:t>
            </a:r>
            <a:r>
              <a:rPr lang="en-US" dirty="0" smtClean="0"/>
              <a:t>Class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2476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6871</TotalTime>
  <Words>654</Words>
  <Application>Microsoft Office PowerPoint</Application>
  <PresentationFormat>On-screen Show (4:3)</PresentationFormat>
  <Paragraphs>112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Module</vt:lpstr>
      <vt:lpstr>MCBT Classes for Mood &amp; Anxiety Symptoms</vt:lpstr>
      <vt:lpstr>Multidisciplinary Team</vt:lpstr>
      <vt:lpstr>CBT Education Classes</vt:lpstr>
      <vt:lpstr>MPAN CBT Objectives</vt:lpstr>
      <vt:lpstr>CLASSES – 90 min weekly</vt:lpstr>
      <vt:lpstr>CBT at HSC – Changes</vt:lpstr>
      <vt:lpstr>HSC – CBT</vt:lpstr>
      <vt:lpstr>Other Sites</vt:lpstr>
      <vt:lpstr>Measures:</vt:lpstr>
      <vt:lpstr>Measures:</vt:lpstr>
      <vt:lpstr>Toolkit and Online Course</vt:lpstr>
      <vt:lpstr>MPAN Partners</vt:lpstr>
      <vt:lpstr>Questions?</vt:lpstr>
    </vt:vector>
  </TitlesOfParts>
  <Company>Unitersity of Manitoba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COGNITIVE BEHAVIOR THERAPY  AND  DIALECTICAL BEHAVIOR THERAPY EDUCATION CLASSES  FOR  MOOD, ANXIETY AND SUBSTANCE USE PROBLEMS</dc:title>
  <dc:creator>Jitender Sareen</dc:creator>
  <cp:lastModifiedBy>Tanya Sala</cp:lastModifiedBy>
  <cp:revision>84</cp:revision>
  <cp:lastPrinted>2015-11-16T23:10:46Z</cp:lastPrinted>
  <dcterms:created xsi:type="dcterms:W3CDTF">2015-03-04T04:48:29Z</dcterms:created>
  <dcterms:modified xsi:type="dcterms:W3CDTF">2016-05-09T18:32:53Z</dcterms:modified>
</cp:coreProperties>
</file>