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9" r:id="rId3"/>
    <p:sldId id="338" r:id="rId4"/>
    <p:sldId id="293" r:id="rId5"/>
    <p:sldId id="316" r:id="rId6"/>
    <p:sldId id="317" r:id="rId7"/>
    <p:sldId id="318" r:id="rId8"/>
    <p:sldId id="342" r:id="rId9"/>
    <p:sldId id="343" r:id="rId10"/>
    <p:sldId id="325" r:id="rId11"/>
    <p:sldId id="340" r:id="rId12"/>
    <p:sldId id="341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1" autoAdjust="0"/>
    <p:restoredTop sz="57256" autoAdjust="0"/>
  </p:normalViewPr>
  <p:slideViewPr>
    <p:cSldViewPr>
      <p:cViewPr varScale="1">
        <p:scale>
          <a:sx n="40" d="100"/>
          <a:sy n="40" d="100"/>
        </p:scale>
        <p:origin x="-23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Criminal Code Review Board </a:t>
            </a:r>
            <a:r>
              <a:rPr lang="en-US" dirty="0"/>
              <a:t>cases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CCRB cases</c:v>
                </c:pt>
              </c:strCache>
            </c:strRef>
          </c:tx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36</c:v>
                </c:pt>
                <c:pt idx="1">
                  <c:v>40</c:v>
                </c:pt>
                <c:pt idx="2">
                  <c:v>54</c:v>
                </c:pt>
                <c:pt idx="3">
                  <c:v>56</c:v>
                </c:pt>
                <c:pt idx="4">
                  <c:v>52</c:v>
                </c:pt>
                <c:pt idx="5">
                  <c:v>60</c:v>
                </c:pt>
                <c:pt idx="6">
                  <c:v>66</c:v>
                </c:pt>
                <c:pt idx="7">
                  <c:v>66</c:v>
                </c:pt>
                <c:pt idx="8">
                  <c:v>70</c:v>
                </c:pt>
                <c:pt idx="9">
                  <c:v>73</c:v>
                </c:pt>
                <c:pt idx="10">
                  <c:v>72</c:v>
                </c:pt>
                <c:pt idx="11">
                  <c:v>76</c:v>
                </c:pt>
                <c:pt idx="12">
                  <c:v>78</c:v>
                </c:pt>
                <c:pt idx="13">
                  <c:v>83</c:v>
                </c:pt>
                <c:pt idx="14">
                  <c:v>84</c:v>
                </c:pt>
                <c:pt idx="15">
                  <c:v>79</c:v>
                </c:pt>
                <c:pt idx="16">
                  <c:v>81</c:v>
                </c:pt>
                <c:pt idx="17">
                  <c:v>86</c:v>
                </c:pt>
                <c:pt idx="18">
                  <c:v>93</c:v>
                </c:pt>
                <c:pt idx="19">
                  <c:v>90</c:v>
                </c:pt>
                <c:pt idx="20">
                  <c:v>94</c:v>
                </c:pt>
                <c:pt idx="21">
                  <c:v>105</c:v>
                </c:pt>
                <c:pt idx="22">
                  <c:v>109</c:v>
                </c:pt>
                <c:pt idx="23">
                  <c:v>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9600"/>
        <c:axId val="7531136"/>
      </c:lineChart>
      <c:catAx>
        <c:axId val="75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31136"/>
        <c:crosses val="autoZero"/>
        <c:auto val="1"/>
        <c:lblAlgn val="ctr"/>
        <c:lblOffset val="100"/>
        <c:noMultiLvlLbl val="0"/>
      </c:catAx>
      <c:valAx>
        <c:axId val="7531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5296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placed on wait list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</c:v>
                </c:pt>
                <c:pt idx="1">
                  <c:v>76</c:v>
                </c:pt>
                <c:pt idx="2">
                  <c:v>89</c:v>
                </c:pt>
                <c:pt idx="3">
                  <c:v>98</c:v>
                </c:pt>
                <c:pt idx="4">
                  <c:v>114</c:v>
                </c:pt>
                <c:pt idx="5">
                  <c:v>124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 taken off of wait list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39</c:v>
                </c:pt>
                <c:pt idx="1">
                  <c:v>32</c:v>
                </c:pt>
                <c:pt idx="2">
                  <c:v>36</c:v>
                </c:pt>
                <c:pt idx="3">
                  <c:v>31</c:v>
                </c:pt>
                <c:pt idx="4">
                  <c:v>29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number of inmates transferred to PX3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54</c:v>
                </c:pt>
                <c:pt idx="1">
                  <c:v>44</c:v>
                </c:pt>
                <c:pt idx="2">
                  <c:v>53</c:v>
                </c:pt>
                <c:pt idx="3">
                  <c:v>67</c:v>
                </c:pt>
                <c:pt idx="4">
                  <c:v>85</c:v>
                </c:pt>
                <c:pt idx="5">
                  <c:v>111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average number of days on wait list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27</c:v>
                </c:pt>
                <c:pt idx="1">
                  <c:v>11</c:v>
                </c:pt>
                <c:pt idx="2">
                  <c:v>29</c:v>
                </c:pt>
                <c:pt idx="3">
                  <c:v>18</c:v>
                </c:pt>
                <c:pt idx="4">
                  <c:v>11</c:v>
                </c:pt>
                <c:pt idx="5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46976"/>
        <c:axId val="32848512"/>
      </c:barChart>
      <c:catAx>
        <c:axId val="328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8512"/>
        <c:crosses val="autoZero"/>
        <c:auto val="1"/>
        <c:lblAlgn val="ctr"/>
        <c:lblOffset val="100"/>
        <c:noMultiLvlLbl val="0"/>
      </c:catAx>
      <c:valAx>
        <c:axId val="3284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6976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799" baseline="0">
              <a:latin typeface="Myriad Web Pro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34217457225393E-2"/>
          <c:y val="5.61804461942257E-2"/>
          <c:w val="0.90582542492343299"/>
          <c:h val="0.795477034120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92</c:v>
                </c:pt>
                <c:pt idx="1">
                  <c:v>86</c:v>
                </c:pt>
                <c:pt idx="2">
                  <c:v>113</c:v>
                </c:pt>
                <c:pt idx="3">
                  <c:v>106</c:v>
                </c:pt>
                <c:pt idx="4">
                  <c:v>108</c:v>
                </c:pt>
                <c:pt idx="5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70080"/>
        <c:axId val="32671616"/>
      </c:barChart>
      <c:catAx>
        <c:axId val="326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671616"/>
        <c:crosses val="autoZero"/>
        <c:auto val="1"/>
        <c:lblAlgn val="ctr"/>
        <c:lblOffset val="100"/>
        <c:noMultiLvlLbl val="0"/>
      </c:catAx>
      <c:valAx>
        <c:axId val="3267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70080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6" charset="-128"/>
              </a:defRPr>
            </a:lvl1pPr>
          </a:lstStyle>
          <a:p>
            <a:pPr>
              <a:defRPr/>
            </a:pPr>
            <a:fld id="{876C4A7F-E18C-4E53-ADB1-696A1A6E2CD1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6" charset="-128"/>
              </a:defRPr>
            </a:lvl1pPr>
          </a:lstStyle>
          <a:p>
            <a:pPr>
              <a:defRPr/>
            </a:pPr>
            <a:fld id="{F0186FAF-433A-4197-A1C9-8253AF14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6FE195-1EB0-4E4E-846C-7C70B6297EB9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A7F7DA-5F89-45B7-A06A-5E79D862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GRAND ROUNDS presentation</a:t>
            </a:r>
            <a:r>
              <a:rPr lang="en-US" baseline="0" dirty="0" smtClean="0"/>
              <a:t> – U of M Department of Psychiatry</a:t>
            </a:r>
          </a:p>
          <a:p>
            <a:r>
              <a:rPr lang="en-US" baseline="0" smtClean="0"/>
              <a:t>Jan 19,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7F7DA-5F89-45B7-A06A-5E79D8620D0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06C0C030-096F-47E8-BA4B-D004EEE13B4C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B58B3161-E927-40A1-80FC-1DF6F60BF936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7F7DA-5F89-45B7-A06A-5E79D8620D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</p:grpSp>
      <p:sp>
        <p:nvSpPr>
          <p:cNvPr id="614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4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3AF1-15F4-44AF-BB7C-8C22FBB82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22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0003-C157-41F9-834F-6D28DC9D6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D0F8-6542-48A9-BFE8-B86D5394D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0E4F2-2EFD-4D53-BD63-A2E4D1708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4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B249C-649D-43A9-AC22-C8147A4F8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2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E1F1-8F77-4385-9E73-17AD1813C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76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0129C-9139-4504-9EAC-7FA752625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31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CD8B-0ADF-4902-9AF7-952C29683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9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953B-9BB1-4665-A46E-C911BC66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11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CD71-10B3-4B5E-A13A-9EAEFDC73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5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7F38-3CF6-4651-9EEF-1840388B8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02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04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  <p:sp>
          <p:nvSpPr>
            <p:cNvPr id="604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6" charset="-128"/>
              </a:endParaRPr>
            </a:p>
          </p:txBody>
        </p:sp>
      </p:grpSp>
      <p:sp>
        <p:nvSpPr>
          <p:cNvPr id="604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04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ＭＳ Ｐゴシック" pitchFamily="-16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-16" charset="-128"/>
              </a:defRPr>
            </a:lvl1pPr>
          </a:lstStyle>
          <a:p>
            <a:pPr>
              <a:defRPr/>
            </a:pPr>
            <a:fld id="{2931A334-0076-4422-B3E5-E9D843573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dirty="0" smtClean="0"/>
              <a:t>Changes in Forensic Services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800" dirty="0" smtClean="0"/>
              <a:t> Jeffrey Waldman, MD FRCPC, Forensic Psychiatrist</a:t>
            </a:r>
          </a:p>
          <a:p>
            <a:pPr eaLnBrk="1" hangingPunct="1">
              <a:defRPr/>
            </a:pPr>
            <a:r>
              <a:rPr lang="en-US" altLang="en-US" sz="1800" dirty="0" smtClean="0"/>
              <a:t>Medical Director Forensic Services</a:t>
            </a:r>
          </a:p>
          <a:p>
            <a:pPr eaLnBrk="1" hangingPunct="1">
              <a:defRPr/>
            </a:pPr>
            <a:r>
              <a:rPr lang="en-US" altLang="en-US" sz="1800" dirty="0"/>
              <a:t>Ken MacKenzie, MSW, BSW,BA WRHA Director Crisis &amp; Forensic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0" y="1125538"/>
          <a:ext cx="903605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Visio" r:id="rId3" imgW="13119100" imgH="8940800" progId="">
                  <p:embed/>
                </p:oleObj>
              </mc:Choice>
              <mc:Fallback>
                <p:oleObj name="Visio" r:id="rId3" imgW="13119100" imgH="894080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036050" cy="57324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9676D">
                              <a:alpha val="0"/>
                            </a:srgbClr>
                          </a:gs>
                          <a:gs pos="100000">
                            <a:srgbClr val="E6E6E7">
                              <a:alpha val="85999"/>
                            </a:srgbClr>
                          </a:gs>
                        </a:gsLst>
                        <a:path path="rect">
                          <a:fillToRect r="100000" b="10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550" y="115888"/>
            <a:ext cx="7416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Fitness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E</a:t>
            </a: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of the National Trajectory project (awaiting funding)</a:t>
            </a:r>
          </a:p>
          <a:p>
            <a:r>
              <a:rPr lang="en-US" dirty="0" smtClean="0"/>
              <a:t>Provincial replication of the National Trajectory Project (awaiting funding)</a:t>
            </a:r>
          </a:p>
          <a:p>
            <a:r>
              <a:rPr lang="en-US" dirty="0" smtClean="0"/>
              <a:t>Daily Dispensing (MPAN Funding, awaiting ethics)</a:t>
            </a:r>
          </a:p>
          <a:p>
            <a:r>
              <a:rPr lang="en-US" dirty="0" smtClean="0"/>
              <a:t>Fitness Clinic (MPAN funding, awaiting ethics)</a:t>
            </a:r>
          </a:p>
          <a:p>
            <a:r>
              <a:rPr lang="en-US" dirty="0" smtClean="0"/>
              <a:t>Ongoing evaluation of MHC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0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time-other cool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operating procedures</a:t>
            </a:r>
          </a:p>
          <a:p>
            <a:r>
              <a:rPr lang="en-US" dirty="0" smtClean="0"/>
              <a:t>Standardization of assessment reports</a:t>
            </a:r>
          </a:p>
          <a:p>
            <a:r>
              <a:rPr lang="en-US" dirty="0" smtClean="0"/>
              <a:t>AIS and HARM</a:t>
            </a:r>
          </a:p>
          <a:p>
            <a:r>
              <a:rPr lang="en-US" dirty="0" smtClean="0"/>
              <a:t>DBT</a:t>
            </a:r>
          </a:p>
          <a:p>
            <a:r>
              <a:rPr lang="en-US" dirty="0" smtClean="0"/>
              <a:t>Transition away from using Corrections officers</a:t>
            </a:r>
          </a:p>
          <a:p>
            <a:r>
              <a:rPr lang="en-US" dirty="0" smtClean="0"/>
              <a:t>Educational sessions for stakeholders</a:t>
            </a:r>
          </a:p>
          <a:p>
            <a:r>
              <a:rPr lang="en-US" dirty="0" smtClean="0"/>
              <a:t>More to come…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7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data</a:t>
            </a:r>
          </a:p>
          <a:p>
            <a:r>
              <a:rPr lang="en-US" dirty="0" smtClean="0"/>
              <a:t>No standardized processes</a:t>
            </a:r>
          </a:p>
          <a:p>
            <a:r>
              <a:rPr lang="en-US" dirty="0" smtClean="0"/>
              <a:t>No program evaluation other than Mental Health Court program evaluation by contracted researcher.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5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013" y="764704"/>
            <a:ext cx="8534400" cy="5696421"/>
          </a:xfrm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54013" y="6427788"/>
            <a:ext cx="8382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sz="1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Note: Retrieved from, Use of sequential intercept model as an approach to decriminalization of people with serous mental illness, Psychiatric Service (2006), 57, 4, 544-549), downloaded October 12, 2013</a:t>
            </a:r>
            <a:endParaRPr lang="en-US" altLang="en-US" sz="1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33400" y="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Framework to Understand Diversion of the Mentally Ill out of the Criminal Justice </a:t>
            </a:r>
            <a:r>
              <a:rPr lang="en-US" alt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</a:t>
            </a:r>
            <a:r>
              <a:rPr lang="en-US" alt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9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Menetz</a:t>
            </a:r>
            <a:r>
              <a:rPr lang="en-US" sz="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&amp; Griffin 2006)</a:t>
            </a:r>
            <a:endParaRPr lang="en-US" altLang="en-US" sz="9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9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0" y="-3175"/>
          <a:ext cx="9144000" cy="688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r:id="rId3" imgW="9192600" imgH="6874200" progId="">
                  <p:embed/>
                </p:oleObj>
              </mc:Choice>
              <mc:Fallback>
                <p:oleObj r:id="rId3" imgW="9192600" imgH="6874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"/>
                        <a:ext cx="9144000" cy="688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6E6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Forensic Services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21978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995363"/>
            <a:ext cx="7772400" cy="703262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Demand on PX3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0346319"/>
              </p:ext>
            </p:extLst>
          </p:nvPr>
        </p:nvGraphicFramePr>
        <p:xfrm>
          <a:off x="301625" y="1836738"/>
          <a:ext cx="8504238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052513"/>
            <a:ext cx="8580438" cy="768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Demand-Number of Court Ordered Assessments</a:t>
            </a:r>
            <a:endParaRPr lang="en-US" sz="2800" dirty="0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0808740"/>
              </p:ext>
            </p:extLst>
          </p:nvPr>
        </p:nvGraphicFramePr>
        <p:xfrm>
          <a:off x="301625" y="1724025"/>
          <a:ext cx="8504238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discharges- PX3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05" y="2000025"/>
            <a:ext cx="4584589" cy="37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16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Stay- PX3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02" y="1996976"/>
            <a:ext cx="4572396" cy="37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62191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-16" charset="-128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42938</TotalTime>
  <Words>232</Words>
  <Application>Microsoft Office PowerPoint</Application>
  <PresentationFormat>On-screen Show (4:3)</PresentationFormat>
  <Paragraphs>37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Balance</vt:lpstr>
      <vt:lpstr>Visio</vt:lpstr>
      <vt:lpstr>Changes in Forensic Services</vt:lpstr>
      <vt:lpstr>Prior to March 2013</vt:lpstr>
      <vt:lpstr>PowerPoint Presentation</vt:lpstr>
      <vt:lpstr>PowerPoint Presentation</vt:lpstr>
      <vt:lpstr>Forensic Services</vt:lpstr>
      <vt:lpstr>The Demand on PX3</vt:lpstr>
      <vt:lpstr>Demand-Number of Court Ordered Assessments</vt:lpstr>
      <vt:lpstr>Number of discharges- PX3</vt:lpstr>
      <vt:lpstr>Length of Stay- PX3</vt:lpstr>
      <vt:lpstr>PowerPoint Presentation</vt:lpstr>
      <vt:lpstr>Other Program Evaluation</vt:lpstr>
      <vt:lpstr>If time-other cool initiatives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ever wanted to know about Forensic Psychiatry, but was afraid to ask</dc:title>
  <dc:creator>Office 2004 Test Drive User</dc:creator>
  <cp:lastModifiedBy>Jeffrey Waldman</cp:lastModifiedBy>
  <cp:revision>76</cp:revision>
  <cp:lastPrinted>2015-08-05T16:39:08Z</cp:lastPrinted>
  <dcterms:created xsi:type="dcterms:W3CDTF">2016-01-19T05:16:49Z</dcterms:created>
  <dcterms:modified xsi:type="dcterms:W3CDTF">2016-05-03T19:43:55Z</dcterms:modified>
</cp:coreProperties>
</file>