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9"/>
  </p:notesMasterIdLst>
  <p:sldIdLst>
    <p:sldId id="256" r:id="rId2"/>
    <p:sldId id="272" r:id="rId3"/>
    <p:sldId id="257" r:id="rId4"/>
    <p:sldId id="267" r:id="rId5"/>
    <p:sldId id="268" r:id="rId6"/>
    <p:sldId id="270" r:id="rId7"/>
    <p:sldId id="258" r:id="rId8"/>
    <p:sldId id="259" r:id="rId9"/>
    <p:sldId id="260" r:id="rId10"/>
    <p:sldId id="261" r:id="rId11"/>
    <p:sldId id="269" r:id="rId12"/>
    <p:sldId id="263" r:id="rId13"/>
    <p:sldId id="264" r:id="rId14"/>
    <p:sldId id="265" r:id="rId15"/>
    <p:sldId id="266" r:id="rId16"/>
    <p:sldId id="273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41" autoAdjust="0"/>
    <p:restoredTop sz="80984" autoAdjust="0"/>
  </p:normalViewPr>
  <p:slideViewPr>
    <p:cSldViewPr snapToGrid="0" snapToObjects="1">
      <p:cViewPr varScale="1">
        <p:scale>
          <a:sx n="79" d="100"/>
          <a:sy n="79" d="100"/>
        </p:scale>
        <p:origin x="-112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55D174-3679-D14F-9A4F-BB1D737E6D5D}" type="datetimeFigureOut">
              <a:rPr lang="en-US" smtClean="0"/>
              <a:t>16-04-25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128AE8-D95D-4A49-AF22-E14AD4BBA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509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How did I decide to focus on this?  </a:t>
            </a:r>
          </a:p>
          <a:p>
            <a:r>
              <a:rPr lang="en-US" dirty="0" smtClean="0"/>
              <a:t>Always</a:t>
            </a:r>
            <a:r>
              <a:rPr lang="en-US" baseline="0" dirty="0" smtClean="0"/>
              <a:t> interest in addictions, rotation on B2 with </a:t>
            </a:r>
            <a:r>
              <a:rPr lang="en-US" baseline="0" dirty="0" err="1" smtClean="0"/>
              <a:t>Kulvir</a:t>
            </a:r>
            <a:r>
              <a:rPr lang="en-US" baseline="0" dirty="0" smtClean="0"/>
              <a:t> (Dr. </a:t>
            </a:r>
            <a:r>
              <a:rPr lang="en-US" baseline="0" dirty="0" err="1" smtClean="0"/>
              <a:t>Badesha</a:t>
            </a:r>
            <a:r>
              <a:rPr lang="en-US" baseline="0" dirty="0" smtClean="0"/>
              <a:t>) highlighted Naltrexone treatment, and the fact that nobody uses it.</a:t>
            </a:r>
          </a:p>
          <a:p>
            <a:r>
              <a:rPr lang="en-US" baseline="0" dirty="0" smtClean="0"/>
              <a:t>This was re-enforced through work with CODI, and during my research elective and literature review</a:t>
            </a:r>
          </a:p>
          <a:p>
            <a:r>
              <a:rPr lang="en-US" baseline="0" dirty="0" smtClean="0"/>
              <a:t>So my QI project today is looking at how to increase awareness and use of these medications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28AE8-D95D-4A49-AF22-E14AD4BBAD2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3600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With Dr. Hynes </a:t>
            </a:r>
          </a:p>
          <a:p>
            <a:r>
              <a:rPr lang="en-US" dirty="0" smtClean="0"/>
              <a:t>Great experience, several hundred family docs, immediate</a:t>
            </a:r>
            <a:r>
              <a:rPr lang="en-US" baseline="0" dirty="0" smtClean="0"/>
              <a:t> direct feedback</a:t>
            </a:r>
          </a:p>
          <a:p>
            <a:r>
              <a:rPr lang="en-US" baseline="0" dirty="0" smtClean="0"/>
              <a:t>Will be posted on the website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28AE8-D95D-4A49-AF22-E14AD4BBAD2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8021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Continuing </a:t>
            </a:r>
            <a:r>
              <a:rPr lang="en-US" dirty="0" err="1" smtClean="0"/>
              <a:t>Proffesional</a:t>
            </a:r>
            <a:r>
              <a:rPr lang="en-US" dirty="0" smtClean="0"/>
              <a:t> Development with Dr. Jeff </a:t>
            </a:r>
            <a:r>
              <a:rPr lang="en-US" dirty="0" err="1" smtClean="0"/>
              <a:t>Sisler</a:t>
            </a:r>
            <a:r>
              <a:rPr lang="en-US" baseline="0" dirty="0" smtClean="0"/>
              <a:t> </a:t>
            </a:r>
          </a:p>
          <a:p>
            <a:r>
              <a:rPr lang="en-US" baseline="0" dirty="0" smtClean="0"/>
              <a:t>EDS – possible barrier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28AE8-D95D-4A49-AF22-E14AD4BBAD2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7451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Encourage</a:t>
            </a:r>
            <a:r>
              <a:rPr lang="en-US" baseline="0" dirty="0" smtClean="0"/>
              <a:t> prescribers here to utilize the medications when dealing with this patient population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28AE8-D95D-4A49-AF22-E14AD4BBAD2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7053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Individual:</a:t>
            </a:r>
            <a:r>
              <a:rPr lang="en-US" baseline="0" dirty="0" smtClean="0"/>
              <a:t> underlying cause of over 30 health conditions, associate with many more, physical and psychiatric</a:t>
            </a:r>
          </a:p>
          <a:p>
            <a:r>
              <a:rPr lang="en-US" dirty="0" smtClean="0"/>
              <a:t>Increased death/hospitalizations</a:t>
            </a:r>
            <a:r>
              <a:rPr lang="en-US" baseline="0" dirty="0" smtClean="0"/>
              <a:t> of others, child abuse/neglect, domestic violence</a:t>
            </a:r>
            <a:r>
              <a:rPr lang="is-IS" baseline="0" dirty="0" smtClean="0"/>
              <a:t>…</a:t>
            </a:r>
          </a:p>
          <a:p>
            <a:r>
              <a:rPr lang="en-US" baseline="0" dirty="0" smtClean="0"/>
              <a:t>G</a:t>
            </a:r>
            <a:r>
              <a:rPr lang="is-IS" baseline="0" dirty="0" smtClean="0"/>
              <a:t>lobal burden of disease as measured by disability adjusted life years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28AE8-D95D-4A49-AF22-E14AD4BBAD2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6785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That</a:t>
            </a:r>
            <a:r>
              <a:rPr lang="uk-UA" dirty="0" smtClean="0"/>
              <a:t>’</a:t>
            </a:r>
            <a:r>
              <a:rPr lang="en-US" dirty="0" smtClean="0"/>
              <a:t>s a lot of cheese</a:t>
            </a:r>
          </a:p>
          <a:p>
            <a:r>
              <a:rPr lang="en-US" dirty="0" smtClean="0"/>
              <a:t>3.3 bill direct health care costs, 3.1 billion</a:t>
            </a:r>
            <a:r>
              <a:rPr lang="en-US" baseline="0" dirty="0" smtClean="0"/>
              <a:t> law enforcement, 7.1 billion productivity costs</a:t>
            </a:r>
          </a:p>
          <a:p>
            <a:r>
              <a:rPr lang="en-US" baseline="0" dirty="0" smtClean="0"/>
              <a:t>(In the US, they spent 233.5 Billion in 2006 for alcohol associated costs)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28AE8-D95D-4A49-AF22-E14AD4BBAD2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0283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NESARCIII (National Epidemiologic</a:t>
            </a:r>
            <a:r>
              <a:rPr lang="en-US" baseline="0" dirty="0" smtClean="0"/>
              <a:t> Survey on Alcohol and Related Conditions)</a:t>
            </a:r>
            <a:endParaRPr lang="en-US" dirty="0" smtClean="0"/>
          </a:p>
          <a:p>
            <a:r>
              <a:rPr lang="en-US" dirty="0" smtClean="0"/>
              <a:t>Epidemiology of DSM-5 Alcohol Use Disorder</a:t>
            </a:r>
          </a:p>
          <a:p>
            <a:pPr lvl="1"/>
            <a:r>
              <a:rPr lang="en-US" dirty="0" smtClean="0"/>
              <a:t>NESERCIII Data 2012-2013, published in JAMA Psychiatry June 3, 2015</a:t>
            </a:r>
          </a:p>
          <a:p>
            <a:endParaRPr lang="en-US" baseline="0" dirty="0" smtClean="0"/>
          </a:p>
          <a:p>
            <a:r>
              <a:rPr lang="en-US" dirty="0" smtClean="0"/>
              <a:t>Highest for men, white and Native Americans, younger age, previously or never married adults, lower income, significant disability</a:t>
            </a:r>
            <a:r>
              <a:rPr lang="en-US" baseline="0" dirty="0" smtClean="0"/>
              <a:t> ----</a:t>
            </a:r>
            <a:r>
              <a:rPr lang="en-US" dirty="0" smtClean="0"/>
              <a:t>Increased severity with decreased age of onset</a:t>
            </a:r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Associated with other SUD, MDD, BAD-1, ASPD, BPD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According to NESARC comparing data from 2001-2 to 2012-13 using DSM4 criteria increased rates: </a:t>
            </a:r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12 M prevalence AUD 13.9% (DSM4: 12.7% </a:t>
            </a:r>
            <a:r>
              <a:rPr lang="en-US" dirty="0" smtClean="0">
                <a:sym typeface="Wingdings"/>
              </a:rPr>
              <a:t> 8.5%)</a:t>
            </a:r>
            <a:endParaRPr lang="en-US" dirty="0" smtClean="0"/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Lifetime prevalence AUD 29.1 % (DSM4: 43.6% </a:t>
            </a:r>
            <a:r>
              <a:rPr lang="en-US" dirty="0" smtClean="0">
                <a:sym typeface="Wingdings"/>
              </a:rPr>
              <a:t> 30.3%)</a:t>
            </a:r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ym typeface="Wingdings"/>
              </a:rPr>
              <a:t>Associated with increased bing/heavy drinking during that time</a:t>
            </a:r>
            <a:r>
              <a:rPr lang="en-US" baseline="0" dirty="0" smtClean="0">
                <a:sym typeface="Wingdings"/>
              </a:rPr>
              <a:t> period</a:t>
            </a:r>
            <a:r>
              <a:rPr lang="en-US" dirty="0" smtClean="0">
                <a:sym typeface="Wingdings"/>
              </a:rPr>
              <a:t> (again according to NESARC), while 12M rate from national survey on drug use and health remained generally stable</a:t>
            </a:r>
            <a:r>
              <a:rPr lang="en-US" baseline="0" dirty="0" smtClean="0">
                <a:sym typeface="Wingdings"/>
              </a:rPr>
              <a:t> during same time period at about 7.5%</a:t>
            </a:r>
            <a:endParaRPr lang="en-US" dirty="0" smtClean="0"/>
          </a:p>
          <a:p>
            <a:endParaRPr lang="en-US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In the United States, the 12-month prevalence of alcohol use disorder is estimated to be 4.6% among 12- to 17-year-olds and 8.5% among adults age 18 years and older in the United States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28AE8-D95D-4A49-AF22-E14AD4BBAD2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6053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Very</a:t>
            </a:r>
            <a:r>
              <a:rPr lang="en-US" baseline="0" dirty="0" smtClean="0"/>
              <a:t> </a:t>
            </a:r>
            <a:r>
              <a:rPr lang="en-US" dirty="0" smtClean="0"/>
              <a:t>damaging</a:t>
            </a:r>
          </a:p>
          <a:p>
            <a:r>
              <a:rPr lang="en-US" dirty="0" smtClean="0"/>
              <a:t>Very expensive</a:t>
            </a:r>
          </a:p>
          <a:p>
            <a:r>
              <a:rPr lang="en-US" dirty="0" smtClean="0"/>
              <a:t>Very common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28AE8-D95D-4A49-AF22-E14AD4BBAD2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3982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 statistical</a:t>
            </a:r>
            <a:r>
              <a:rPr lang="en-US" baseline="0" dirty="0" smtClean="0"/>
              <a:t> difference between the two</a:t>
            </a:r>
          </a:p>
          <a:p>
            <a:endParaRPr lang="en-US" baseline="0" dirty="0" smtClean="0"/>
          </a:p>
          <a:p>
            <a:r>
              <a:rPr lang="en-US" dirty="0" smtClean="0"/>
              <a:t>122 RCTs, 1 cohort, n=22,803 participants,</a:t>
            </a:r>
            <a:r>
              <a:rPr lang="en-US" baseline="0" dirty="0" smtClean="0"/>
              <a:t> COMBINE study included (largest trial)</a:t>
            </a:r>
            <a:endParaRPr lang="en-US" dirty="0" smtClean="0"/>
          </a:p>
          <a:p>
            <a:r>
              <a:rPr lang="en-US" dirty="0" smtClean="0"/>
              <a:t>Heavy drinking: &gt;4 drinks/day women, &gt;5</a:t>
            </a:r>
            <a:r>
              <a:rPr lang="en-US" baseline="0" dirty="0" smtClean="0"/>
              <a:t> drinks/day men</a:t>
            </a:r>
          </a:p>
          <a:p>
            <a:r>
              <a:rPr lang="en-US" baseline="0" dirty="0" smtClean="0"/>
              <a:t>50 mg/day</a:t>
            </a:r>
          </a:p>
          <a:p>
            <a:r>
              <a:rPr lang="en-US" baseline="0" dirty="0" smtClean="0"/>
              <a:t>Most studies in context of psychosocial treatments or ‘medical management’ – advice how to quit, psycho education, importance of adherence, </a:t>
            </a:r>
            <a:r>
              <a:rPr lang="en-US" baseline="0" dirty="0" err="1" smtClean="0"/>
              <a:t>etc</a:t>
            </a:r>
            <a:r>
              <a:rPr lang="en-US" baseline="0" dirty="0" smtClean="0"/>
              <a:t>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28AE8-D95D-4A49-AF22-E14AD4BBAD2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5953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28AE8-D95D-4A49-AF22-E14AD4BBAD2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3357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Nobody Rx it, and not a lot of studies looking at</a:t>
            </a:r>
            <a:r>
              <a:rPr lang="en-US" baseline="0" dirty="0" smtClean="0"/>
              <a:t> rates or why so low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Veterans Health Administration</a:t>
            </a:r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Most likely to receive Rx if female, 31-55, no comorbid drug use disorder, contact with specialty care, comorbid psychiatric diagnosis</a:t>
            </a:r>
            <a:endParaRPr lang="en-US" dirty="0" smtClean="0"/>
          </a:p>
          <a:p>
            <a:endParaRPr lang="en-US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One from IMS National Prescription Audit Plus database of retail pharmacy transactions</a:t>
            </a:r>
          </a:p>
          <a:p>
            <a:pPr lvl="1"/>
            <a:r>
              <a:rPr lang="en-US" dirty="0" smtClean="0"/>
              <a:t>Found </a:t>
            </a:r>
            <a:r>
              <a:rPr lang="en-US" dirty="0" err="1" smtClean="0"/>
              <a:t>Acamprosate</a:t>
            </a:r>
            <a:r>
              <a:rPr lang="en-US" dirty="0" smtClean="0"/>
              <a:t> most often Rx once on market in 2005 reaching 35 million in sales</a:t>
            </a:r>
          </a:p>
          <a:p>
            <a:pPr lvl="2"/>
            <a:r>
              <a:rPr lang="en-US" dirty="0" err="1" smtClean="0"/>
              <a:t>Escitalopram</a:t>
            </a:r>
            <a:r>
              <a:rPr lang="en-US" dirty="0" smtClean="0"/>
              <a:t> 1.7 billion in sales in 2004 (on market in 2003)</a:t>
            </a:r>
          </a:p>
          <a:p>
            <a:pPr algn="l"/>
            <a:endParaRPr lang="en-US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Medications for AUD in a Primary Care Practice Based Research Network Implementation Study, </a:t>
            </a:r>
            <a:r>
              <a:rPr lang="en-US" dirty="0" err="1" smtClean="0"/>
              <a:t>Wessell</a:t>
            </a:r>
            <a:r>
              <a:rPr lang="en-US" dirty="0" smtClean="0"/>
              <a:t> A. </a:t>
            </a:r>
            <a:r>
              <a:rPr lang="en-US" i="1" dirty="0" smtClean="0"/>
              <a:t>et al, </a:t>
            </a:r>
            <a:r>
              <a:rPr lang="en-US" dirty="0" smtClean="0"/>
              <a:t>Alcoholism Treatment Quarterly 2014</a:t>
            </a:r>
          </a:p>
          <a:p>
            <a:pPr algn="l"/>
            <a:endParaRPr lang="en-US" dirty="0" smtClean="0"/>
          </a:p>
          <a:p>
            <a:pPr algn="l"/>
            <a:r>
              <a:rPr lang="en-US" dirty="0" smtClean="0"/>
              <a:t>General trends: most</a:t>
            </a:r>
            <a:r>
              <a:rPr lang="en-US" baseline="0" dirty="0" smtClean="0"/>
              <a:t> often Rx by psychiatrists, UNDERPRESCRIBED </a:t>
            </a:r>
          </a:p>
          <a:p>
            <a:pPr algn="l"/>
            <a:endParaRPr lang="en-US" baseline="0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Factors for primary care: </a:t>
            </a:r>
            <a:r>
              <a:rPr lang="en-US" dirty="0" smtClean="0"/>
              <a:t>exposure to evidence, limited referral options, receptive patients, success, low cost oral Naltrexone, familiarity with </a:t>
            </a:r>
            <a:r>
              <a:rPr lang="en-US" dirty="0" err="1" smtClean="0"/>
              <a:t>Topiramate</a:t>
            </a:r>
            <a:r>
              <a:rPr lang="en-US" dirty="0" smtClean="0"/>
              <a:t> 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19 clinics,</a:t>
            </a:r>
            <a:r>
              <a:rPr lang="en-US" baseline="0" dirty="0" smtClean="0"/>
              <a:t> knowledge sharing/education, 25 months, increase to 9% </a:t>
            </a:r>
            <a:r>
              <a:rPr lang="en-US" baseline="0" dirty="0" err="1" smtClean="0"/>
              <a:t>pts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recieivng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ARx</a:t>
            </a:r>
            <a:endParaRPr lang="en-US" dirty="0" smtClean="0"/>
          </a:p>
          <a:p>
            <a:pPr algn="l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28AE8-D95D-4A49-AF22-E14AD4BBAD2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7812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Manitoba Center for Health Policy</a:t>
            </a:r>
          </a:p>
          <a:p>
            <a:endParaRPr lang="en-US" dirty="0" smtClean="0"/>
          </a:p>
          <a:p>
            <a:r>
              <a:rPr lang="en-US" dirty="0" err="1" smtClean="0"/>
              <a:t>Sareen</a:t>
            </a:r>
            <a:endParaRPr lang="en-US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Utilizing help from CODI,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sareen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christine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leong</a:t>
            </a:r>
            <a:r>
              <a:rPr lang="en-US" baseline="0" dirty="0" smtClean="0"/>
              <a:t> from pharmacy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Fact sheet: improving knowledge and</a:t>
            </a:r>
            <a:r>
              <a:rPr lang="en-US" baseline="0" dirty="0" smtClean="0"/>
              <a:t> ease/ability of Rx meds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28AE8-D95D-4A49-AF22-E14AD4BBAD2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9564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CA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5412-2955-1F48-B005-FC839511600D}" type="datetimeFigureOut">
              <a:rPr lang="en-US" smtClean="0"/>
              <a:t>16-04-24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F13FE8B-EECC-3D4D-A93F-4A58E8A66AE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5412-2955-1F48-B005-FC839511600D}" type="datetimeFigureOut">
              <a:rPr lang="en-US" smtClean="0"/>
              <a:t>16-04-24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3FE8B-EECC-3D4D-A93F-4A58E8A66AE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1F13FE8B-EECC-3D4D-A93F-4A58E8A66AE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5412-2955-1F48-B005-FC839511600D}" type="datetimeFigureOut">
              <a:rPr lang="en-US" smtClean="0"/>
              <a:t>16-04-24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5412-2955-1F48-B005-FC839511600D}" type="datetimeFigureOut">
              <a:rPr lang="en-US" smtClean="0"/>
              <a:t>16-04-24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1F13FE8B-EECC-3D4D-A93F-4A58E8A66AE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5412-2955-1F48-B005-FC839511600D}" type="datetimeFigureOut">
              <a:rPr lang="en-US" smtClean="0"/>
              <a:t>16-04-24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F13FE8B-EECC-3D4D-A93F-4A58E8A66AE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02745412-2955-1F48-B005-FC839511600D}" type="datetimeFigureOut">
              <a:rPr lang="en-US" smtClean="0"/>
              <a:t>16-04-24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3FE8B-EECC-3D4D-A93F-4A58E8A66AE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5412-2955-1F48-B005-FC839511600D}" type="datetimeFigureOut">
              <a:rPr lang="en-US" smtClean="0"/>
              <a:t>16-04-24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1F13FE8B-EECC-3D4D-A93F-4A58E8A66AE0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5412-2955-1F48-B005-FC839511600D}" type="datetimeFigureOut">
              <a:rPr lang="en-US" smtClean="0"/>
              <a:t>16-04-24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1F13FE8B-EECC-3D4D-A93F-4A58E8A66A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5412-2955-1F48-B005-FC839511600D}" type="datetimeFigureOut">
              <a:rPr lang="en-US" smtClean="0"/>
              <a:t>16-04-24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F13FE8B-EECC-3D4D-A93F-4A58E8A66A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F13FE8B-EECC-3D4D-A93F-4A58E8A66AE0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5412-2955-1F48-B005-FC839511600D}" type="datetimeFigureOut">
              <a:rPr lang="en-US" smtClean="0"/>
              <a:t>16-04-24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1F13FE8B-EECC-3D4D-A93F-4A58E8A66AE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CA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02745412-2955-1F48-B005-FC839511600D}" type="datetimeFigureOut">
              <a:rPr lang="en-US" smtClean="0"/>
              <a:t>16-04-24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02745412-2955-1F48-B005-FC839511600D}" type="datetimeFigureOut">
              <a:rPr lang="en-US" smtClean="0"/>
              <a:t>16-04-24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F13FE8B-EECC-3D4D-A93F-4A58E8A66AE0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CA" smtClean="0"/>
              <a:t>Click to edit Master text styles</a:t>
            </a:r>
          </a:p>
          <a:p>
            <a:pPr lvl="1" eaLnBrk="1" latinLnBrk="0" hangingPunct="1"/>
            <a:r>
              <a:rPr kumimoji="0" lang="en-CA" smtClean="0"/>
              <a:t>Second level</a:t>
            </a:r>
          </a:p>
          <a:p>
            <a:pPr lvl="2" eaLnBrk="1" latinLnBrk="0" hangingPunct="1"/>
            <a:r>
              <a:rPr kumimoji="0" lang="en-CA" smtClean="0"/>
              <a:t>Third level</a:t>
            </a:r>
          </a:p>
          <a:p>
            <a:pPr lvl="3" eaLnBrk="1" latinLnBrk="0" hangingPunct="1"/>
            <a:r>
              <a:rPr kumimoji="0" lang="en-CA" smtClean="0"/>
              <a:t>Fourth level</a:t>
            </a:r>
          </a:p>
          <a:p>
            <a:pPr lvl="4" eaLnBrk="1" latinLnBrk="0" hangingPunct="1"/>
            <a:r>
              <a:rPr kumimoji="0" lang="en-CA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Geoffrey Konrad PGY2</a:t>
            </a:r>
          </a:p>
          <a:p>
            <a:r>
              <a:rPr lang="en-US" dirty="0" smtClean="0"/>
              <a:t>Dr. A Hynes</a:t>
            </a:r>
          </a:p>
          <a:p>
            <a:r>
              <a:rPr lang="en-US" dirty="0" smtClean="0"/>
              <a:t>Dr. J </a:t>
            </a:r>
            <a:r>
              <a:rPr lang="en-US" dirty="0" err="1" smtClean="0"/>
              <a:t>Nepon</a:t>
            </a:r>
            <a:r>
              <a:rPr lang="en-US" dirty="0" smtClean="0"/>
              <a:t> 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Naltrexone Therapy for Alcohol Use Disorder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3647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 Sheet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Initial project to </a:t>
            </a:r>
            <a:r>
              <a:rPr lang="en-US" i="1" dirty="0" smtClean="0"/>
              <a:t>prove</a:t>
            </a:r>
            <a:r>
              <a:rPr lang="en-US" dirty="0" smtClean="0"/>
              <a:t> Naltrexone and </a:t>
            </a:r>
            <a:r>
              <a:rPr lang="en-US" dirty="0" err="1"/>
              <a:t>A</a:t>
            </a:r>
            <a:r>
              <a:rPr lang="en-US" dirty="0" err="1" smtClean="0"/>
              <a:t>camprosate</a:t>
            </a:r>
            <a:r>
              <a:rPr lang="en-US" dirty="0" smtClean="0"/>
              <a:t> under prescribed </a:t>
            </a:r>
          </a:p>
          <a:p>
            <a:pPr lvl="1"/>
            <a:r>
              <a:rPr lang="en-US" dirty="0" smtClean="0"/>
              <a:t>MCHP</a:t>
            </a:r>
          </a:p>
          <a:p>
            <a:r>
              <a:rPr lang="en-US" dirty="0" smtClean="0"/>
              <a:t>Information important now</a:t>
            </a:r>
          </a:p>
          <a:p>
            <a:r>
              <a:rPr lang="en-US" dirty="0" smtClean="0"/>
              <a:t>Developed a fact sheet highlighting evidence for Naltrexone and </a:t>
            </a:r>
            <a:r>
              <a:rPr lang="en-US" dirty="0" err="1"/>
              <a:t>A</a:t>
            </a:r>
            <a:r>
              <a:rPr lang="en-US" dirty="0" err="1" smtClean="0"/>
              <a:t>camprosate</a:t>
            </a:r>
            <a:r>
              <a:rPr lang="en-US" dirty="0"/>
              <a:t>,</a:t>
            </a:r>
            <a:r>
              <a:rPr lang="en-US" dirty="0" smtClean="0"/>
              <a:t> and how to prescribe</a:t>
            </a:r>
          </a:p>
          <a:p>
            <a:pPr marL="274320" lvl="1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684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 Sheet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Sent out to psychiatry department </a:t>
            </a:r>
          </a:p>
          <a:p>
            <a:pPr lvl="1"/>
            <a:r>
              <a:rPr lang="en-US" dirty="0" smtClean="0"/>
              <a:t>Incorporated feedback</a:t>
            </a:r>
          </a:p>
          <a:p>
            <a:r>
              <a:rPr lang="en-US" dirty="0" smtClean="0"/>
              <a:t>Presented at the Annual Scientific Assembly for Family Physicians </a:t>
            </a:r>
          </a:p>
          <a:p>
            <a:pPr lvl="1"/>
            <a:r>
              <a:rPr lang="en-US" dirty="0" smtClean="0"/>
              <a:t>Immediate, direct feedback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1907" y="4147352"/>
            <a:ext cx="5098006" cy="1555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5258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Direction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Distribution through CPD Medicine at the University of Manitoba</a:t>
            </a:r>
          </a:p>
          <a:p>
            <a:r>
              <a:rPr lang="en-US" dirty="0" smtClean="0"/>
              <a:t>Looking into possible ways to remove from EDS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9742" y="3520948"/>
            <a:ext cx="3149600" cy="2578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3691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Alcohol Use Disorders is a BIG problem</a:t>
            </a:r>
          </a:p>
          <a:p>
            <a:r>
              <a:rPr lang="en-US" dirty="0" smtClean="0"/>
              <a:t>Naltrexone and </a:t>
            </a:r>
            <a:r>
              <a:rPr lang="en-US" dirty="0" err="1" smtClean="0"/>
              <a:t>Acamprosate</a:t>
            </a:r>
            <a:r>
              <a:rPr lang="en-US" dirty="0" smtClean="0"/>
              <a:t> WORK</a:t>
            </a:r>
          </a:p>
          <a:p>
            <a:r>
              <a:rPr lang="en-US" dirty="0" smtClean="0"/>
              <a:t>These medications are greatly underutilized </a:t>
            </a:r>
          </a:p>
          <a:p>
            <a:r>
              <a:rPr lang="en-US" dirty="0" smtClean="0"/>
              <a:t>Raising awareness and removing barriers to prescription is important for robust patient care</a:t>
            </a:r>
          </a:p>
        </p:txBody>
      </p:sp>
    </p:spTree>
    <p:extLst>
      <p:ext uri="{BB962C8B-B14F-4D97-AF65-F5344CB8AC3E}">
        <p14:creationId xmlns:p14="http://schemas.microsoft.com/office/powerpoint/2010/main" val="18862054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CODI team</a:t>
            </a:r>
          </a:p>
          <a:p>
            <a:pPr lvl="1"/>
            <a:r>
              <a:rPr lang="en-US" dirty="0" smtClean="0"/>
              <a:t>Dr. A Hynes</a:t>
            </a:r>
          </a:p>
          <a:p>
            <a:pPr lvl="1"/>
            <a:r>
              <a:rPr lang="en-US" dirty="0" smtClean="0"/>
              <a:t>Dr. J </a:t>
            </a:r>
            <a:r>
              <a:rPr lang="en-US" dirty="0" err="1" smtClean="0"/>
              <a:t>Nepon</a:t>
            </a:r>
            <a:endParaRPr lang="en-US" dirty="0" smtClean="0"/>
          </a:p>
          <a:p>
            <a:r>
              <a:rPr lang="en-US" dirty="0" smtClean="0"/>
              <a:t>Dr. J </a:t>
            </a:r>
            <a:r>
              <a:rPr lang="en-US" dirty="0" err="1" smtClean="0"/>
              <a:t>Sareen</a:t>
            </a:r>
            <a:endParaRPr lang="en-US" dirty="0" smtClean="0"/>
          </a:p>
          <a:p>
            <a:r>
              <a:rPr lang="en-US" dirty="0" smtClean="0"/>
              <a:t>Dr. </a:t>
            </a:r>
            <a:r>
              <a:rPr lang="en-US" dirty="0"/>
              <a:t>J</a:t>
            </a:r>
            <a:r>
              <a:rPr lang="en-US" dirty="0" smtClean="0"/>
              <a:t> Bolton</a:t>
            </a:r>
          </a:p>
          <a:p>
            <a:r>
              <a:rPr lang="en-US" dirty="0" smtClean="0"/>
              <a:t>Christine Leong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86739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000" dirty="0" err="1" smtClean="0"/>
              <a:t>Rehm</a:t>
            </a:r>
            <a:r>
              <a:rPr lang="en-US" sz="2000" dirty="0" smtClean="0"/>
              <a:t> J., </a:t>
            </a:r>
            <a:r>
              <a:rPr lang="en-US" sz="2000" dirty="0" err="1" smtClean="0"/>
              <a:t>Baliunas</a:t>
            </a:r>
            <a:r>
              <a:rPr lang="en-US" sz="2000" dirty="0" smtClean="0"/>
              <a:t> D., </a:t>
            </a:r>
            <a:r>
              <a:rPr lang="en-US" sz="2000" dirty="0" err="1" smtClean="0"/>
              <a:t>Brochu</a:t>
            </a:r>
            <a:r>
              <a:rPr lang="en-US" sz="2000" dirty="0" smtClean="0"/>
              <a:t> S., Fischer B., </a:t>
            </a:r>
            <a:r>
              <a:rPr lang="en-US" sz="2000" dirty="0" err="1" smtClean="0"/>
              <a:t>Gnam</a:t>
            </a:r>
            <a:r>
              <a:rPr lang="en-US" sz="2000" dirty="0" smtClean="0"/>
              <a:t> W., </a:t>
            </a:r>
            <a:r>
              <a:rPr lang="en-US" sz="2000" dirty="0" err="1" smtClean="0"/>
              <a:t>Patra</a:t>
            </a:r>
            <a:r>
              <a:rPr lang="en-US" sz="2000" dirty="0" smtClean="0"/>
              <a:t> </a:t>
            </a:r>
            <a:r>
              <a:rPr lang="en-US" sz="2000" dirty="0" err="1" smtClean="0"/>
              <a:t>J.et</a:t>
            </a:r>
            <a:r>
              <a:rPr lang="en-US" sz="2000" dirty="0" smtClean="0"/>
              <a:t> al. The Costs of Substance Abuse in Canada 2002. Ottawa, </a:t>
            </a:r>
            <a:r>
              <a:rPr lang="en-US" sz="2000" dirty="0" err="1" smtClean="0"/>
              <a:t>ON:Canadian</a:t>
            </a:r>
            <a:r>
              <a:rPr lang="en-US" sz="2000" dirty="0" smtClean="0"/>
              <a:t> Centre on Substance Abuse; 2006.c</a:t>
            </a:r>
          </a:p>
          <a:p>
            <a:pPr lvl="0"/>
            <a:r>
              <a:rPr lang="en-US" sz="2000" dirty="0"/>
              <a:t>World Health Organization.  </a:t>
            </a:r>
            <a:r>
              <a:rPr lang="en-US" sz="2000" i="1" dirty="0"/>
              <a:t>Global Status Report on Alcohol and Health.</a:t>
            </a:r>
            <a:r>
              <a:rPr lang="en-US" sz="2000" dirty="0"/>
              <a:t> Geneva, Switzerland: World Health Organization; 2014</a:t>
            </a:r>
            <a:r>
              <a:rPr lang="en-US" sz="2000" dirty="0" smtClean="0"/>
              <a:t>.</a:t>
            </a:r>
          </a:p>
          <a:p>
            <a:r>
              <a:rPr lang="en-US" sz="2000" dirty="0"/>
              <a:t>Grant B, Goldstein R, </a:t>
            </a:r>
            <a:r>
              <a:rPr lang="en-US" sz="2000" dirty="0" err="1"/>
              <a:t>Saha</a:t>
            </a:r>
            <a:r>
              <a:rPr lang="en-US" sz="2000" dirty="0"/>
              <a:t> T, Chou S, Jung J, Zhang H, Pickering R, </a:t>
            </a:r>
            <a:r>
              <a:rPr lang="en-US" sz="2000" dirty="0" err="1"/>
              <a:t>Ruan</a:t>
            </a:r>
            <a:r>
              <a:rPr lang="en-US" sz="2000" dirty="0"/>
              <a:t> W, Smith S, Huang B, </a:t>
            </a:r>
            <a:r>
              <a:rPr lang="en-US" sz="2000" dirty="0" err="1"/>
              <a:t>Hasin</a:t>
            </a:r>
            <a:r>
              <a:rPr lang="en-US" sz="2000" dirty="0"/>
              <a:t> D. Epidemiology of DSM-5 alcohol use disorder: results from the national epidemiologic survey on alcohol and related conditions III. </a:t>
            </a:r>
            <a:r>
              <a:rPr lang="en-US" sz="2000" i="1" dirty="0"/>
              <a:t>JAMA Psychiatry. </a:t>
            </a:r>
            <a:r>
              <a:rPr lang="en-US" sz="2000" dirty="0"/>
              <a:t>Published online June 3, 2015.  Doi:10.1001/</a:t>
            </a:r>
            <a:r>
              <a:rPr lang="en-US" sz="2000" dirty="0" smtClean="0"/>
              <a:t>jamapsychiatry.2015.0584. </a:t>
            </a:r>
          </a:p>
          <a:p>
            <a:pPr lvl="0"/>
            <a:r>
              <a:rPr lang="en-US" sz="2000" dirty="0"/>
              <a:t>Taylor B, </a:t>
            </a:r>
            <a:r>
              <a:rPr lang="en-US" sz="2000" dirty="0" err="1"/>
              <a:t>Rehm</a:t>
            </a:r>
            <a:r>
              <a:rPr lang="en-US" sz="2000" dirty="0"/>
              <a:t> J, </a:t>
            </a:r>
            <a:r>
              <a:rPr lang="en-US" sz="2000" dirty="0" err="1"/>
              <a:t>Patra</a:t>
            </a:r>
            <a:r>
              <a:rPr lang="en-US" sz="2000" dirty="0"/>
              <a:t> J, </a:t>
            </a:r>
            <a:r>
              <a:rPr lang="en-US" sz="2000" dirty="0" err="1"/>
              <a:t>Popova</a:t>
            </a:r>
            <a:r>
              <a:rPr lang="en-US" sz="2000" dirty="0"/>
              <a:t> S, </a:t>
            </a:r>
            <a:r>
              <a:rPr lang="en-US" sz="2000" dirty="0" err="1"/>
              <a:t>Baliunas</a:t>
            </a:r>
            <a:r>
              <a:rPr lang="en-US" sz="2000" dirty="0"/>
              <a:t> D. Alcohol-attributable morbidity and resulting health care costs in Canada in 2002: recommendations for policy and prevention. </a:t>
            </a:r>
            <a:r>
              <a:rPr lang="en-US" sz="2000" i="1" dirty="0"/>
              <a:t>Journal of Studies on Alcohol and Drugs. </a:t>
            </a:r>
            <a:r>
              <a:rPr lang="en-US" sz="2000" dirty="0"/>
              <a:t>2007;68:36-47</a:t>
            </a:r>
            <a:r>
              <a:rPr lang="en-US" sz="2000" dirty="0" smtClean="0"/>
              <a:t>.</a:t>
            </a:r>
          </a:p>
          <a:p>
            <a:pPr marL="0" lvl="0" indent="0">
              <a:buNone/>
            </a:pPr>
            <a:endParaRPr lang="en-US" sz="2000" dirty="0"/>
          </a:p>
          <a:p>
            <a:endParaRPr lang="en-US" sz="2000" dirty="0" smtClean="0"/>
          </a:p>
          <a:p>
            <a:pPr lvl="0"/>
            <a:endParaRPr lang="en-US" sz="2000" dirty="0"/>
          </a:p>
          <a:p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322967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2400" dirty="0"/>
              <a:t>Jonas D, </a:t>
            </a:r>
            <a:r>
              <a:rPr lang="en-US" sz="2400" dirty="0" err="1"/>
              <a:t>Amick</a:t>
            </a:r>
            <a:r>
              <a:rPr lang="en-US" sz="2400" dirty="0"/>
              <a:t> H, </a:t>
            </a:r>
            <a:r>
              <a:rPr lang="en-US" sz="2400" dirty="0" err="1"/>
              <a:t>Feltner</a:t>
            </a:r>
            <a:r>
              <a:rPr lang="en-US" sz="2400" dirty="0"/>
              <a:t> C, </a:t>
            </a:r>
            <a:r>
              <a:rPr lang="en-US" sz="2400" dirty="0" err="1"/>
              <a:t>Bobashev</a:t>
            </a:r>
            <a:r>
              <a:rPr lang="en-US" sz="2400" dirty="0"/>
              <a:t> G, Thomas K, Wines R, Kim M, Shanahan E, </a:t>
            </a:r>
            <a:r>
              <a:rPr lang="en-US" sz="2400" dirty="0" err="1"/>
              <a:t>Gass</a:t>
            </a:r>
            <a:r>
              <a:rPr lang="en-US" sz="2400" dirty="0"/>
              <a:t> E, Rowe C, </a:t>
            </a:r>
            <a:r>
              <a:rPr lang="en-US" sz="2400" dirty="0" err="1"/>
              <a:t>Garbutt</a:t>
            </a:r>
            <a:r>
              <a:rPr lang="en-US" sz="2400" dirty="0"/>
              <a:t> J. Pharmacotherapy for Adults with alcohol use disorder, in outpatient settings, a systematic review and meta-analysis. </a:t>
            </a:r>
            <a:r>
              <a:rPr lang="en-US" sz="2400" i="1" dirty="0"/>
              <a:t>JAMA.</a:t>
            </a:r>
            <a:r>
              <a:rPr lang="en-US" sz="2400" dirty="0"/>
              <a:t> 2014;311(18):1889-1900</a:t>
            </a:r>
            <a:r>
              <a:rPr lang="en-US" sz="2400" dirty="0" smtClean="0"/>
              <a:t>.</a:t>
            </a:r>
          </a:p>
          <a:p>
            <a:pPr lvl="0"/>
            <a:r>
              <a:rPr lang="en-US" sz="2400" dirty="0" err="1" smtClean="0"/>
              <a:t>Iheanacho</a:t>
            </a:r>
            <a:r>
              <a:rPr lang="en-US" sz="2400" dirty="0" smtClean="0"/>
              <a:t> </a:t>
            </a:r>
            <a:r>
              <a:rPr lang="en-US" sz="2400" dirty="0"/>
              <a:t>T, </a:t>
            </a:r>
            <a:r>
              <a:rPr lang="en-US" sz="2400" dirty="0" err="1"/>
              <a:t>Issa</a:t>
            </a:r>
            <a:r>
              <a:rPr lang="en-US" sz="2400" dirty="0"/>
              <a:t> M, </a:t>
            </a:r>
            <a:r>
              <a:rPr lang="en-US" sz="2400" dirty="0" err="1"/>
              <a:t>Marienfeld</a:t>
            </a:r>
            <a:r>
              <a:rPr lang="en-US" sz="2400" dirty="0"/>
              <a:t> C, </a:t>
            </a:r>
            <a:r>
              <a:rPr lang="en-US" sz="2400" dirty="0" err="1"/>
              <a:t>Rosenheck</a:t>
            </a:r>
            <a:r>
              <a:rPr lang="en-US" sz="2400" dirty="0"/>
              <a:t> R. Use of naltrexone for alcohol use disorders in the Veterans’ Health Administration: a national study. </a:t>
            </a:r>
            <a:r>
              <a:rPr lang="en-US" sz="2400" i="1" dirty="0"/>
              <a:t>Drug and Alcohol Dependence.</a:t>
            </a:r>
            <a:r>
              <a:rPr lang="en-US" sz="2400" dirty="0"/>
              <a:t> 2013;132:122-126.</a:t>
            </a:r>
          </a:p>
          <a:p>
            <a:pPr lvl="0"/>
            <a:r>
              <a:rPr lang="en-US" sz="2400" dirty="0" err="1"/>
              <a:t>Wessell</a:t>
            </a:r>
            <a:r>
              <a:rPr lang="en-US" sz="2400" dirty="0"/>
              <a:t> A, Nemeth L, Jenkins R, Ornstein S, Miller P. Medications for alcohol use disorders in a primary care practice-based research network implementation study. </a:t>
            </a:r>
            <a:r>
              <a:rPr lang="en-US" sz="2400" i="1" dirty="0"/>
              <a:t>Alcoholism </a:t>
            </a:r>
            <a:r>
              <a:rPr lang="en-US" sz="2400" i="1" dirty="0" smtClean="0"/>
              <a:t>Treatment </a:t>
            </a:r>
            <a:r>
              <a:rPr lang="en-US" sz="2400" i="1" dirty="0"/>
              <a:t>Quarterly.</a:t>
            </a:r>
            <a:r>
              <a:rPr lang="en-US" sz="2400" dirty="0"/>
              <a:t> 2014;32:58-66</a:t>
            </a:r>
            <a:r>
              <a:rPr lang="en-US" sz="2400" dirty="0" smtClean="0"/>
              <a:t>.</a:t>
            </a:r>
          </a:p>
          <a:p>
            <a:r>
              <a:rPr lang="en-US" sz="2400" dirty="0"/>
              <a:t>Mark T, </a:t>
            </a:r>
            <a:r>
              <a:rPr lang="en-US" sz="2400" dirty="0" err="1"/>
              <a:t>Kassed</a:t>
            </a:r>
            <a:r>
              <a:rPr lang="en-US" sz="2400" dirty="0"/>
              <a:t> C, </a:t>
            </a:r>
            <a:r>
              <a:rPr lang="en-US" sz="2400" dirty="0" err="1"/>
              <a:t>Vandivort</a:t>
            </a:r>
            <a:r>
              <a:rPr lang="en-US" sz="2400" dirty="0"/>
              <a:t>-Warren R, </a:t>
            </a:r>
            <a:r>
              <a:rPr lang="en-US" sz="2400" dirty="0" err="1"/>
              <a:t>Levit</a:t>
            </a:r>
            <a:r>
              <a:rPr lang="en-US" sz="2400" dirty="0"/>
              <a:t> K, </a:t>
            </a:r>
            <a:r>
              <a:rPr lang="en-US" sz="2400" dirty="0" err="1"/>
              <a:t>Kranzler</a:t>
            </a:r>
            <a:r>
              <a:rPr lang="en-US" sz="2400" dirty="0"/>
              <a:t> H. Alcohol and opioid dependence medications: prescription trends, overall and by physician specialty. </a:t>
            </a:r>
            <a:r>
              <a:rPr lang="en-US" sz="2400" i="1" dirty="0"/>
              <a:t>Drug Alcohol Depend.</a:t>
            </a:r>
            <a:r>
              <a:rPr lang="en-US" sz="2400" dirty="0"/>
              <a:t> 2009; 99(1-3):345-349.</a:t>
            </a:r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897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for coffee!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/>
          <a:srcRect l="-24477" r="-24477"/>
          <a:stretch>
            <a:fillRect/>
          </a:stretch>
        </p:blipFill>
        <p:spPr>
          <a:xfrm>
            <a:off x="301625" y="1527175"/>
            <a:ext cx="8504238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2839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Discuss briefly the background and epidemiology of Alcohol Use Disorders</a:t>
            </a:r>
          </a:p>
          <a:p>
            <a:r>
              <a:rPr lang="en-US" dirty="0" smtClean="0"/>
              <a:t>Review the evidence for Naltrexone, </a:t>
            </a:r>
            <a:r>
              <a:rPr lang="en-US" dirty="0" err="1" smtClean="0"/>
              <a:t>Acamprosate</a:t>
            </a:r>
            <a:endParaRPr lang="en-US" dirty="0" smtClean="0"/>
          </a:p>
          <a:p>
            <a:r>
              <a:rPr lang="en-US" dirty="0" smtClean="0"/>
              <a:t>Discuss the Fact Sheet and broader 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003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Alcohol Use Disorders are associated with substantial morbidity, mortality, and economic costs </a:t>
            </a:r>
          </a:p>
          <a:p>
            <a:r>
              <a:rPr lang="en-US" dirty="0" smtClean="0"/>
              <a:t>Effects are wide spread</a:t>
            </a:r>
          </a:p>
          <a:p>
            <a:r>
              <a:rPr lang="en-US" dirty="0" smtClean="0"/>
              <a:t>WHO</a:t>
            </a:r>
          </a:p>
          <a:p>
            <a:pPr lvl="1"/>
            <a:r>
              <a:rPr lang="en-US" dirty="0" smtClean="0"/>
              <a:t>2012: 5.9% of all deaths, and 5.1% of global burden of disease related to alcohol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877167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 Canada</a:t>
            </a:r>
          </a:p>
          <a:p>
            <a:pPr lvl="1"/>
            <a:r>
              <a:rPr lang="en-US" dirty="0" smtClean="0"/>
              <a:t>2002: Economic burden of alcohol related harm was 14.6 Billion </a:t>
            </a:r>
            <a:endParaRPr lang="en-US" dirty="0" smtClean="0"/>
          </a:p>
          <a:p>
            <a:pPr lvl="1"/>
            <a:r>
              <a:rPr lang="en-US" dirty="0" smtClean="0"/>
              <a:t>2005: 7.7% of all deaths attributed to alcohol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9600" y="3429000"/>
            <a:ext cx="2832100" cy="287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42009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Epidemiology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NESERCIII DSM5 Criteria</a:t>
            </a:r>
          </a:p>
          <a:p>
            <a:pPr lvl="1"/>
            <a:r>
              <a:rPr lang="en-US" dirty="0" smtClean="0"/>
              <a:t>12M prevalence: 13.9%</a:t>
            </a:r>
          </a:p>
          <a:p>
            <a:pPr lvl="1"/>
            <a:r>
              <a:rPr lang="en-US" dirty="0" smtClean="0"/>
              <a:t>Lifetime prevalence: 29.1%</a:t>
            </a:r>
          </a:p>
          <a:p>
            <a:pPr lvl="1"/>
            <a:r>
              <a:rPr lang="en-US" dirty="0"/>
              <a:t>7.7% 12M and 19.8% lifetime respondents sought treatment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DSM4 Criteria (2001/2 </a:t>
            </a:r>
            <a:r>
              <a:rPr lang="en-US" dirty="0" smtClean="0">
                <a:sym typeface="Wingdings"/>
              </a:rPr>
              <a:t> 2012/13)</a:t>
            </a:r>
            <a:endParaRPr lang="en-US" dirty="0" smtClean="0"/>
          </a:p>
          <a:p>
            <a:pPr lvl="1"/>
            <a:r>
              <a:rPr lang="en-US" dirty="0" smtClean="0"/>
              <a:t>12M: 8.5% </a:t>
            </a:r>
            <a:r>
              <a:rPr lang="en-US" dirty="0" smtClean="0">
                <a:sym typeface="Wingdings"/>
              </a:rPr>
              <a:t> 12.7%</a:t>
            </a:r>
          </a:p>
          <a:p>
            <a:pPr lvl="1"/>
            <a:r>
              <a:rPr lang="en-US" dirty="0" smtClean="0">
                <a:sym typeface="Wingdings"/>
              </a:rPr>
              <a:t>Lifetime: 30.3%  43.6%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6292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AUD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3"/>
          <a:srcRect t="9521" b="9521"/>
          <a:stretch>
            <a:fillRect/>
          </a:stretch>
        </p:blipFill>
        <p:spPr>
          <a:xfrm>
            <a:off x="301752" y="1717918"/>
            <a:ext cx="4877542" cy="2622334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57234" y="2746719"/>
            <a:ext cx="4902179" cy="274522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17141" y="3166400"/>
            <a:ext cx="2527300" cy="322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73340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Evidence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Systematic Review and Meta-analysis published in JAMA, 2014</a:t>
            </a:r>
          </a:p>
          <a:p>
            <a:r>
              <a:rPr lang="en-US" dirty="0" smtClean="0"/>
              <a:t>For Naltrexone:</a:t>
            </a:r>
            <a:endParaRPr lang="en-US" dirty="0" smtClean="0"/>
          </a:p>
          <a:p>
            <a:pPr lvl="1"/>
            <a:r>
              <a:rPr lang="en-US" dirty="0" smtClean="0"/>
              <a:t>NNT to prevent return to </a:t>
            </a:r>
            <a:r>
              <a:rPr lang="en-US" i="1" dirty="0" smtClean="0"/>
              <a:t>any </a:t>
            </a:r>
            <a:r>
              <a:rPr lang="en-US" dirty="0" smtClean="0"/>
              <a:t>drinking = 20</a:t>
            </a:r>
          </a:p>
          <a:p>
            <a:pPr lvl="1"/>
            <a:r>
              <a:rPr lang="en-US" dirty="0" smtClean="0"/>
              <a:t>NNT to prevent return to </a:t>
            </a:r>
            <a:r>
              <a:rPr lang="en-US" i="1" dirty="0" smtClean="0"/>
              <a:t>heavy </a:t>
            </a:r>
            <a:r>
              <a:rPr lang="en-US" dirty="0" smtClean="0"/>
              <a:t>drinking = 12</a:t>
            </a:r>
          </a:p>
          <a:p>
            <a:r>
              <a:rPr lang="en-US" dirty="0" smtClean="0"/>
              <a:t>For </a:t>
            </a:r>
            <a:r>
              <a:rPr lang="en-US" dirty="0" err="1" smtClean="0"/>
              <a:t>Acamprosate</a:t>
            </a:r>
            <a:endParaRPr lang="en-US" dirty="0" smtClean="0"/>
          </a:p>
          <a:p>
            <a:pPr lvl="1"/>
            <a:r>
              <a:rPr lang="en-US" dirty="0" smtClean="0"/>
              <a:t>NNT to prevent return to </a:t>
            </a:r>
            <a:r>
              <a:rPr lang="en-US" i="1" dirty="0" smtClean="0"/>
              <a:t>any </a:t>
            </a:r>
            <a:r>
              <a:rPr lang="en-US" dirty="0" smtClean="0"/>
              <a:t>drinking = 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3265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Guidelines:</a:t>
            </a:r>
          </a:p>
          <a:p>
            <a:pPr lvl="1"/>
            <a:r>
              <a:rPr lang="en-US" dirty="0" smtClean="0"/>
              <a:t>NIAAA</a:t>
            </a:r>
          </a:p>
          <a:p>
            <a:pPr lvl="1"/>
            <a:r>
              <a:rPr lang="en-US" dirty="0" smtClean="0"/>
              <a:t>NICE</a:t>
            </a:r>
          </a:p>
          <a:p>
            <a:pPr lvl="1"/>
            <a:r>
              <a:rPr lang="en-US" dirty="0" smtClean="0"/>
              <a:t>APA</a:t>
            </a:r>
          </a:p>
          <a:p>
            <a:pPr lvl="1"/>
            <a:r>
              <a:rPr lang="en-US" dirty="0" smtClean="0"/>
              <a:t>CANMAT</a:t>
            </a:r>
          </a:p>
          <a:p>
            <a:r>
              <a:rPr lang="en-US" dirty="0" smtClean="0"/>
              <a:t>All support use of Naltrexone, </a:t>
            </a:r>
            <a:r>
              <a:rPr lang="en-US" dirty="0" err="1" smtClean="0"/>
              <a:t>Acamprosate</a:t>
            </a:r>
            <a:r>
              <a:rPr lang="en-US" dirty="0" smtClean="0"/>
              <a:t>, </a:t>
            </a:r>
            <a:r>
              <a:rPr lang="en-US" dirty="0" err="1" smtClean="0"/>
              <a:t>Disulfiram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04709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of Pharmacotherapy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Several studies have looked at prescribing habits and trends for AUD Rx</a:t>
            </a:r>
          </a:p>
          <a:p>
            <a:r>
              <a:rPr lang="en-US" dirty="0" smtClean="0"/>
              <a:t>VHA: </a:t>
            </a:r>
          </a:p>
          <a:p>
            <a:pPr lvl="1"/>
            <a:r>
              <a:rPr lang="en-US" dirty="0" smtClean="0"/>
              <a:t>2007: 3.0%</a:t>
            </a:r>
          </a:p>
          <a:p>
            <a:pPr lvl="1"/>
            <a:r>
              <a:rPr lang="en-US" dirty="0" smtClean="0"/>
              <a:t>2009: 3.4%</a:t>
            </a:r>
          </a:p>
          <a:p>
            <a:r>
              <a:rPr lang="en-US" dirty="0" smtClean="0"/>
              <a:t>IMS National Prescription Audit </a:t>
            </a:r>
          </a:p>
          <a:p>
            <a:pPr lvl="1"/>
            <a:r>
              <a:rPr lang="en-US" dirty="0" smtClean="0"/>
              <a:t>2002: At most 9% filled (any) Rx</a:t>
            </a:r>
          </a:p>
          <a:p>
            <a:r>
              <a:rPr lang="en-US" dirty="0" smtClean="0"/>
              <a:t>Primary Care</a:t>
            </a:r>
          </a:p>
          <a:p>
            <a:pPr lvl="1"/>
            <a:r>
              <a:rPr lang="en-US" dirty="0" smtClean="0"/>
              <a:t>“No studies to date have assessed Rx use in primary care settings”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47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11828</TotalTime>
  <Words>1454</Words>
  <Application>Microsoft Macintosh PowerPoint</Application>
  <PresentationFormat>On-screen Show (4:3)</PresentationFormat>
  <Paragraphs>164</Paragraphs>
  <Slides>17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Civic</vt:lpstr>
      <vt:lpstr>Naltrexone Therapy for Alcohol Use Disorder</vt:lpstr>
      <vt:lpstr>Objectives?</vt:lpstr>
      <vt:lpstr>Background</vt:lpstr>
      <vt:lpstr>Background</vt:lpstr>
      <vt:lpstr>Epidemiology</vt:lpstr>
      <vt:lpstr>AUD</vt:lpstr>
      <vt:lpstr>Evidence</vt:lpstr>
      <vt:lpstr>Guidelines </vt:lpstr>
      <vt:lpstr>Use of Pharmacotherapy</vt:lpstr>
      <vt:lpstr>Fact Sheet</vt:lpstr>
      <vt:lpstr>Fact Sheet</vt:lpstr>
      <vt:lpstr>Future Direction</vt:lpstr>
      <vt:lpstr>Conclusions</vt:lpstr>
      <vt:lpstr>Thank You</vt:lpstr>
      <vt:lpstr>Resources</vt:lpstr>
      <vt:lpstr>Resources</vt:lpstr>
      <vt:lpstr>Time for coffee!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Naltrexone Therapy for Alcohol Use Disorder</dc:title>
  <dc:creator>geoffrey konrad</dc:creator>
  <cp:lastModifiedBy>geoffrey konrad</cp:lastModifiedBy>
  <cp:revision>26</cp:revision>
  <dcterms:created xsi:type="dcterms:W3CDTF">2016-04-24T22:30:48Z</dcterms:created>
  <dcterms:modified xsi:type="dcterms:W3CDTF">2016-05-03T03:39:24Z</dcterms:modified>
</cp:coreProperties>
</file>