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3"/>
  </p:notesMasterIdLst>
  <p:handoutMasterIdLst>
    <p:handoutMasterId r:id="rId14"/>
  </p:handoutMasterIdLst>
  <p:sldIdLst>
    <p:sldId id="256" r:id="rId6"/>
    <p:sldId id="257" r:id="rId7"/>
    <p:sldId id="279" r:id="rId8"/>
    <p:sldId id="280" r:id="rId9"/>
    <p:sldId id="260" r:id="rId10"/>
    <p:sldId id="281" r:id="rId11"/>
    <p:sldId id="265" r:id="rId1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D0A2"/>
    <a:srgbClr val="26639A"/>
    <a:srgbClr val="315E8F"/>
    <a:srgbClr val="3A79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Template for Program Presention to 2013 AC Surveyor(s)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DF7CD22-9423-434B-B255-2904258E0B7B}" type="datetimeFigureOut">
              <a:rPr lang="en-US"/>
              <a:pPr>
                <a:defRPr/>
              </a:pPr>
              <a:t>5/3/2016</a:t>
            </a:fld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57" tIns="46429" rIns="92857" bIns="4642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57" tIns="46429" rIns="92857" bIns="4642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A2DB93B-AB83-4F4F-9BD9-A43385D7CA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495287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2857" tIns="46429" rIns="92857" bIns="46429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Template for Program Presention to 2013 AC Surveyor(s)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2857" tIns="46429" rIns="92857" bIns="46429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E2ACC8D-40DF-4001-A38F-996BFB35E4BC}" type="datetimeFigureOut">
              <a:rPr lang="en-US"/>
              <a:pPr>
                <a:defRPr/>
              </a:pPr>
              <a:t>5/3/2016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57" tIns="46429" rIns="92857" bIns="4642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1475"/>
          </a:xfrm>
          <a:prstGeom prst="rect">
            <a:avLst/>
          </a:prstGeom>
        </p:spPr>
        <p:txBody>
          <a:bodyPr vert="horz" lIns="92857" tIns="46429" rIns="92857" bIns="46429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2857" tIns="46429" rIns="92857" bIns="46429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2857" tIns="46429" rIns="92857" bIns="46429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421877B-6F54-45ED-A3AC-98482081B4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99902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C60AE93-9853-4674-8D46-68007C3B95A8}" type="slidenum">
              <a:rPr lang="en-US" smtClean="0"/>
              <a:pPr eaLnBrk="1" hangingPunct="1"/>
              <a:t>1</a:t>
            </a:fld>
            <a:endParaRPr lang="en-US" smtClean="0"/>
          </a:p>
        </p:txBody>
      </p:sp>
      <p:sp>
        <p:nvSpPr>
          <p:cNvPr id="40965" name="Header Placeholder 4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/>
              <a:t>Template for Program Presention to 2013 AC Surveyor(s)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66C8B-3371-49C2-B7DB-3EB2B788F1F0}" type="datetimeFigureOut">
              <a:rPr lang="en-US"/>
              <a:pPr>
                <a:defRPr/>
              </a:pPr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1D7A9-10DB-4F1F-885B-6E93AE39C6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224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99BC5-E79D-4302-ABF3-84C4A7DE4E4B}" type="datetimeFigureOut">
              <a:rPr lang="en-US"/>
              <a:pPr>
                <a:defRPr/>
              </a:pPr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D1A2E-3B42-431A-A3CE-5448B3AE09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61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26D79-8571-471F-815C-5CC3DA290CC8}" type="datetimeFigureOut">
              <a:rPr lang="en-US"/>
              <a:pPr>
                <a:defRPr/>
              </a:pPr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FAF29-1D51-4F54-A7C8-7450814C61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419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E552A-37F5-457D-876A-94BBD37FBB6B}" type="datetimeFigureOut">
              <a:rPr lang="en-US"/>
              <a:pPr>
                <a:defRPr/>
              </a:pPr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F5C6F-B284-4664-BCAC-24C1A63046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180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639EA-5D0F-488F-A417-EF20B57E7BF9}" type="datetimeFigureOut">
              <a:rPr lang="en-US"/>
              <a:pPr>
                <a:defRPr/>
              </a:pPr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1346A-DA6B-4858-BEA3-2F4792F92E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201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E66D6-1AB6-4821-8228-2AB7F2D0CD0A}" type="datetimeFigureOut">
              <a:rPr lang="en-US"/>
              <a:pPr>
                <a:defRPr/>
              </a:pPr>
              <a:t>5/3/2016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618CA-FA4B-433A-BE64-C00C269553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642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1507E-1986-4EA9-9AB7-D5D2FFF90EC2}" type="datetimeFigureOut">
              <a:rPr lang="en-US"/>
              <a:pPr>
                <a:defRPr/>
              </a:pPr>
              <a:t>5/3/2016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20515-1634-4D88-82DF-28DDAF8248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900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06B3E-BC65-40A4-A02E-407352F4C3CC}" type="datetimeFigureOut">
              <a:rPr lang="en-US"/>
              <a:pPr>
                <a:defRPr/>
              </a:pPr>
              <a:t>5/3/2016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200B7-D2DA-4D17-A217-5AAD81EC36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626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C9E18-E379-4F3E-A971-CA7A7C3346C4}" type="datetimeFigureOut">
              <a:rPr lang="en-US"/>
              <a:pPr>
                <a:defRPr/>
              </a:pPr>
              <a:t>5/3/2016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52E74-4E60-4E13-B1F0-31670E39CA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456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48925-80EB-4FDC-ADB4-206F40000B8E}" type="datetimeFigureOut">
              <a:rPr lang="en-US"/>
              <a:pPr>
                <a:defRPr/>
              </a:pPr>
              <a:t>5/3/2016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0B665-D5FA-4691-B3DF-B01E65812C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437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24E43-4EC1-48C2-85F3-A0BCEC0729DD}" type="datetimeFigureOut">
              <a:rPr lang="en-US"/>
              <a:pPr>
                <a:defRPr/>
              </a:pPr>
              <a:t>5/3/2016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F98C3-81B3-497B-86B6-FB8907E199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445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0423E8C-5645-45EC-8FBD-688A7B3A7A87}" type="datetimeFigureOut">
              <a:rPr lang="en-US"/>
              <a:pPr>
                <a:defRPr/>
              </a:pPr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100095F-8E2F-46FB-8FB9-FCBFA60364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8"/>
          <p:cNvSpPr>
            <a:spLocks noGrp="1"/>
          </p:cNvSpPr>
          <p:nvPr>
            <p:ph type="ctrTitle" idx="4294967295"/>
          </p:nvPr>
        </p:nvSpPr>
        <p:spPr>
          <a:xfrm>
            <a:off x="584200" y="1268413"/>
            <a:ext cx="7772400" cy="1470025"/>
          </a:xfrm>
        </p:spPr>
        <p:txBody>
          <a:bodyPr/>
          <a:lstStyle/>
          <a:p>
            <a:r>
              <a:rPr lang="en-US" sz="4000" dirty="0" smtClean="0"/>
              <a:t>CHILD &amp; ADOLESCENT </a:t>
            </a:r>
            <a:br>
              <a:rPr lang="en-US" sz="4000" dirty="0" smtClean="0"/>
            </a:br>
            <a:r>
              <a:rPr lang="en-US" sz="4000" dirty="0" smtClean="0"/>
              <a:t>MENTAL HEALTH </a:t>
            </a:r>
            <a:br>
              <a:rPr lang="en-US" sz="4000" dirty="0" smtClean="0"/>
            </a:br>
            <a:r>
              <a:rPr lang="en-US" sz="4000" dirty="0" smtClean="0"/>
              <a:t>SUICIDE RISK ASSESSMENT QUALITY INITIATIVE</a:t>
            </a:r>
          </a:p>
        </p:txBody>
      </p:sp>
      <p:sp>
        <p:nvSpPr>
          <p:cNvPr id="26627" name="Rectangle 9"/>
          <p:cNvSpPr>
            <a:spLocks noGrp="1"/>
          </p:cNvSpPr>
          <p:nvPr>
            <p:ph type="subTitle" idx="4294967295"/>
          </p:nvPr>
        </p:nvSpPr>
        <p:spPr>
          <a:xfrm>
            <a:off x="2046288" y="5300663"/>
            <a:ext cx="6400800" cy="360362"/>
          </a:xfrm>
        </p:spPr>
        <p:txBody>
          <a:bodyPr/>
          <a:lstStyle/>
          <a:p>
            <a:pPr marL="0" indent="0" algn="r">
              <a:lnSpc>
                <a:spcPct val="80000"/>
              </a:lnSpc>
              <a:buFont typeface="Arial" charset="0"/>
              <a:buNone/>
            </a:pPr>
            <a:r>
              <a:rPr lang="en-US" sz="1800" dirty="0" smtClean="0"/>
              <a:t>Date: May 2, 2016</a:t>
            </a:r>
          </a:p>
        </p:txBody>
      </p:sp>
      <p:sp>
        <p:nvSpPr>
          <p:cNvPr id="26628" name="Rectangle 1"/>
          <p:cNvSpPr>
            <a:spLocks noChangeArrowheads="1"/>
          </p:cNvSpPr>
          <p:nvPr/>
        </p:nvSpPr>
        <p:spPr bwMode="auto">
          <a:xfrm>
            <a:off x="3851275" y="3721100"/>
            <a:ext cx="4572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r>
              <a:rPr lang="en-US" dirty="0"/>
              <a:t>Presented by: </a:t>
            </a:r>
          </a:p>
          <a:p>
            <a:pPr algn="r"/>
            <a:r>
              <a:rPr lang="en-US" dirty="0" smtClean="0"/>
              <a:t>Doris Dong and Dr. Andrew Hall</a:t>
            </a:r>
          </a:p>
          <a:p>
            <a:pPr algn="r"/>
            <a:r>
              <a:rPr lang="en-US" dirty="0" smtClean="0"/>
              <a:t>Chairs--Standards and Quality Committee</a:t>
            </a:r>
          </a:p>
          <a:p>
            <a:pPr algn="r"/>
            <a:r>
              <a:rPr lang="en-US" dirty="0" smtClean="0"/>
              <a:t>Child </a:t>
            </a:r>
            <a:r>
              <a:rPr lang="en-US" dirty="0"/>
              <a:t>&amp;</a:t>
            </a:r>
            <a:r>
              <a:rPr lang="en-US" dirty="0" smtClean="0"/>
              <a:t> Adolescent Mental Health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936625"/>
          </a:xfrm>
        </p:spPr>
        <p:txBody>
          <a:bodyPr/>
          <a:lstStyle/>
          <a:p>
            <a:r>
              <a:rPr lang="en-US" dirty="0" smtClean="0"/>
              <a:t>Timelines</a:t>
            </a:r>
          </a:p>
        </p:txBody>
      </p:sp>
      <p:sp>
        <p:nvSpPr>
          <p:cNvPr id="30723" name="Rectangle 3"/>
          <p:cNvSpPr>
            <a:spLocks noGrp="1"/>
          </p:cNvSpPr>
          <p:nvPr>
            <p:ph type="body" idx="1"/>
          </p:nvPr>
        </p:nvSpPr>
        <p:spPr>
          <a:xfrm>
            <a:off x="467544" y="1196752"/>
            <a:ext cx="8351837" cy="5040312"/>
          </a:xfrm>
        </p:spPr>
        <p:txBody>
          <a:bodyPr/>
          <a:lstStyle/>
          <a:p>
            <a:r>
              <a:rPr lang="en-US" sz="2800" dirty="0" smtClean="0"/>
              <a:t>2011 –recognition at the quality table (led by </a:t>
            </a:r>
            <a:r>
              <a:rPr lang="en-US" sz="2800" dirty="0" err="1" smtClean="0"/>
              <a:t>Lesli</a:t>
            </a:r>
            <a:r>
              <a:rPr lang="en-US" sz="2800" dirty="0" smtClean="0"/>
              <a:t> Shafer) need for consistent Suicide Risk Assessment in C &amp; A Mental Health</a:t>
            </a:r>
          </a:p>
          <a:p>
            <a:r>
              <a:rPr lang="en-US" sz="2800" dirty="0" smtClean="0"/>
              <a:t>2011-2013—development of a subcommittee to look at literature and the use of possible frameworks</a:t>
            </a:r>
          </a:p>
          <a:p>
            <a:r>
              <a:rPr lang="en-US" sz="2800" dirty="0" smtClean="0"/>
              <a:t>2013-2014—SRA education across C &amp;A</a:t>
            </a:r>
          </a:p>
          <a:p>
            <a:r>
              <a:rPr lang="en-US" sz="2800" dirty="0" smtClean="0"/>
              <a:t>2014-  Audit of completion rates</a:t>
            </a:r>
          </a:p>
          <a:p>
            <a:r>
              <a:rPr lang="en-US" sz="2800" dirty="0" smtClean="0"/>
              <a:t>2015—Re-education across services</a:t>
            </a:r>
          </a:p>
          <a:p>
            <a:r>
              <a:rPr lang="en-US" sz="2800" dirty="0" smtClean="0"/>
              <a:t>2016 and ongoing—Audit q6months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936625"/>
          </a:xfrm>
        </p:spPr>
        <p:txBody>
          <a:bodyPr/>
          <a:lstStyle/>
          <a:p>
            <a:r>
              <a:rPr lang="en-US" dirty="0" smtClean="0"/>
              <a:t>Challenges</a:t>
            </a:r>
          </a:p>
        </p:txBody>
      </p:sp>
      <p:sp>
        <p:nvSpPr>
          <p:cNvPr id="30723" name="Rectangle 3"/>
          <p:cNvSpPr>
            <a:spLocks noGrp="1"/>
          </p:cNvSpPr>
          <p:nvPr>
            <p:ph type="body" idx="1"/>
          </p:nvPr>
        </p:nvSpPr>
        <p:spPr>
          <a:xfrm>
            <a:off x="467544" y="1196752"/>
            <a:ext cx="8351837" cy="5256584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Consensus on framework to use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How and what to document</a:t>
            </a:r>
          </a:p>
          <a:p>
            <a:endParaRPr lang="en-US" dirty="0"/>
          </a:p>
          <a:p>
            <a:r>
              <a:rPr lang="en-US" dirty="0" smtClean="0"/>
              <a:t>Change in documentation</a:t>
            </a:r>
          </a:p>
          <a:p>
            <a:endParaRPr lang="en-US" dirty="0" smtClean="0"/>
          </a:p>
          <a:p>
            <a:r>
              <a:rPr lang="en-US" dirty="0" smtClean="0"/>
              <a:t>Sustainment of the change in practice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6721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36625"/>
          </a:xfrm>
        </p:spPr>
        <p:txBody>
          <a:bodyPr/>
          <a:lstStyle/>
          <a:p>
            <a:r>
              <a:rPr lang="en-US" dirty="0" smtClean="0"/>
              <a:t>Quality and Standards</a:t>
            </a:r>
          </a:p>
        </p:txBody>
      </p:sp>
      <p:sp>
        <p:nvSpPr>
          <p:cNvPr id="30723" name="Rectangle 3"/>
          <p:cNvSpPr>
            <a:spLocks noGrp="1"/>
          </p:cNvSpPr>
          <p:nvPr>
            <p:ph type="body" idx="1"/>
          </p:nvPr>
        </p:nvSpPr>
        <p:spPr>
          <a:xfrm>
            <a:off x="683568" y="1124744"/>
            <a:ext cx="8063805" cy="5040560"/>
          </a:xfrm>
        </p:spPr>
        <p:txBody>
          <a:bodyPr/>
          <a:lstStyle/>
          <a:p>
            <a:r>
              <a:rPr lang="en-US" sz="2800" dirty="0" smtClean="0"/>
              <a:t>Evidence-based</a:t>
            </a:r>
          </a:p>
          <a:p>
            <a:endParaRPr lang="en-US" sz="2800" dirty="0" smtClean="0"/>
          </a:p>
          <a:p>
            <a:r>
              <a:rPr lang="en-US" sz="2800" dirty="0" smtClean="0"/>
              <a:t>Interdisciplinary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Historical Training and Language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Impact to clinical practice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388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/>
          </p:cNvSpPr>
          <p:nvPr>
            <p:ph type="body" idx="1"/>
          </p:nvPr>
        </p:nvSpPr>
        <p:spPr>
          <a:xfrm>
            <a:off x="683568" y="1196752"/>
            <a:ext cx="7848872" cy="439248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HSC:</a:t>
            </a: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Overall completion rate (January 2016):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60%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service </a:t>
            </a:r>
            <a:r>
              <a:rPr lang="en-US" sz="2400" dirty="0" smtClean="0"/>
              <a:t>dependent </a:t>
            </a:r>
            <a:endParaRPr lang="en-US" sz="2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services </a:t>
            </a:r>
            <a:r>
              <a:rPr lang="en-US" sz="2400" dirty="0" smtClean="0"/>
              <a:t>requested and received </a:t>
            </a:r>
            <a:r>
              <a:rPr lang="en-US" sz="2400" dirty="0" smtClean="0"/>
              <a:t>learning package and </a:t>
            </a:r>
            <a:r>
              <a:rPr lang="en-US" sz="2400" dirty="0" smtClean="0"/>
              <a:t>SRA was brought forward as discussion </a:t>
            </a:r>
            <a:r>
              <a:rPr lang="en-US" sz="2400" dirty="0" smtClean="0"/>
              <a:t>at team meetings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re-audit for June 2016</a:t>
            </a:r>
          </a:p>
        </p:txBody>
      </p:sp>
      <p:sp>
        <p:nvSpPr>
          <p:cNvPr id="31747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52128"/>
          </a:xfrm>
        </p:spPr>
        <p:txBody>
          <a:bodyPr/>
          <a:lstStyle/>
          <a:p>
            <a:r>
              <a:rPr lang="en-US" sz="4000" dirty="0" smtClean="0"/>
              <a:t>Current State</a:t>
            </a: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MATC </a:t>
            </a:r>
          </a:p>
          <a:p>
            <a:pPr marL="0" indent="0">
              <a:buNone/>
            </a:pP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all services report that SRA consistently being completed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Formal Audit to take place June 2016 to affirm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646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Discussion and Questions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Word 2003 Document" ma:contentTypeID="0x010100C3EACC0D169A5E4EA8C92FA7DF782E550032F3D6C99D916945AB44963241377230" ma:contentTypeVersion="13" ma:contentTypeDescription="" ma:contentTypeScope="" ma:versionID="93139db16b4c490b68e2e8acf5daca04">
  <xsd:schema xmlns:xsd="http://www.w3.org/2001/XMLSchema" xmlns:p="http://schemas.microsoft.com/office/2006/metadata/properties" xmlns:ns2="4ca6f640-47b8-499c-9848-9f911c501223" xmlns:ns3="022b82a6-805f-410f-ba29-19334fc8ef01" targetNamespace="http://schemas.microsoft.com/office/2006/metadata/properties" ma:root="true" ma:fieldsID="37e78c1c01d5049ae95f7a2da70eaa32" ns2:_="" ns3:_="">
    <xsd:import namespace="4ca6f640-47b8-499c-9848-9f911c501223"/>
    <xsd:import namespace="022b82a6-805f-410f-ba29-19334fc8ef01"/>
    <xsd:element name="properties">
      <xsd:complexType>
        <xsd:sequence>
          <xsd:element name="documentManagement">
            <xsd:complexType>
              <xsd:all>
                <xsd:element ref="ns2:Author0" minOccurs="0"/>
                <xsd:element ref="ns2:Category" minOccurs="0"/>
                <xsd:element ref="ns2:Status" minOccurs="0"/>
                <xsd:element ref="ns2:Comments" minOccurs="0"/>
                <xsd:element ref="ns2:Contributor" minOccurs="0"/>
                <xsd:element ref="ns2:Publisher" minOccurs="0"/>
                <xsd:element ref="ns2:Relation" minOccurs="0"/>
                <xsd:element ref="ns2:Source" minOccurs="0"/>
                <xsd:element ref="ns3: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ca6f640-47b8-499c-9848-9f911c501223" elementFormDefault="qualified">
    <xsd:import namespace="http://schemas.microsoft.com/office/2006/documentManagement/types"/>
    <xsd:element name="Author0" ma:index="8" nillable="true" ma:displayName="Author" ma:description="The primary author." ma:internalName="Author0">
      <xsd:simpleType>
        <xsd:restriction base="dms:Text">
          <xsd:maxLength value="255"/>
        </xsd:restriction>
      </xsd:simpleType>
    </xsd:element>
    <xsd:element name="Category" ma:index="10" nillable="true" ma:displayName="Category" ma:description="Defined grouping that the document belongs to." ma:format="Dropdown" ma:internalName="Category">
      <xsd:simpleType>
        <xsd:restriction base="dms:Choice">
          <xsd:enumeration value="Category 1"/>
          <xsd:enumeration value="Category 2"/>
          <xsd:enumeration value="Category 3"/>
          <xsd:enumeration value="Category 4"/>
          <xsd:enumeration value="Category 5"/>
        </xsd:restriction>
      </xsd:simpleType>
    </xsd:element>
    <xsd:element name="Status" ma:index="11" nillable="true" ma:displayName="Status" ma:description="Current status of the document." ma:format="Dropdown" ma:internalName="Status">
      <xsd:simpleType>
        <xsd:restriction base="dms:Choice">
          <xsd:enumeration value="Status 1"/>
          <xsd:enumeration value="Status 2"/>
          <xsd:enumeration value="Status 3"/>
          <xsd:enumeration value="Status 4"/>
          <xsd:enumeration value="Status 5"/>
        </xsd:restriction>
      </xsd:simpleType>
    </xsd:element>
    <xsd:element name="Comments" ma:index="13" nillable="true" ma:displayName="Comments" ma:description="A summary of the document." ma:internalName="Comments">
      <xsd:simpleType>
        <xsd:restriction base="dms:Text">
          <xsd:maxLength value="255"/>
        </xsd:restriction>
      </xsd:simpleType>
    </xsd:element>
    <xsd:element name="Contributor" ma:index="14" nillable="true" ma:displayName="Contributor" ma:description="One or more people or organizations that contributed to the document." ma:internalName="Contributor">
      <xsd:simpleType>
        <xsd:restriction base="dms:Text">
          <xsd:maxLength value="255"/>
        </xsd:restriction>
      </xsd:simpleType>
    </xsd:element>
    <xsd:element name="Publisher" ma:index="15" nillable="true" ma:displayName="Publisher" ma:description="The person, organization or service that published this document." ma:internalName="Publisher">
      <xsd:simpleType>
        <xsd:restriction base="dms:Text">
          <xsd:maxLength value="255"/>
        </xsd:restriction>
      </xsd:simpleType>
    </xsd:element>
    <xsd:element name="Relation" ma:index="16" nillable="true" ma:displayName="Relation" ma:description="References to related resources." ma:internalName="Relation">
      <xsd:simpleType>
        <xsd:restriction base="dms:Text">
          <xsd:maxLength value="255"/>
        </xsd:restriction>
      </xsd:simpleType>
    </xsd:element>
    <xsd:element name="Source" ma:index="17" nillable="true" ma:displayName="Source" ma:description="References to resources from which this document was derived." ma:internalName="Source">
      <xsd:simpleType>
        <xsd:restriction base="dms:Text">
          <xsd:maxLength value="255"/>
        </xsd:restriction>
      </xsd:simpleType>
    </xsd:element>
  </xsd:schema>
  <xsd:schema xmlns:xsd="http://www.w3.org/2001/XMLSchema" xmlns:dms="http://schemas.microsoft.com/office/2006/documentManagement/types" targetNamespace="022b82a6-805f-410f-ba29-19334fc8ef01" elementFormDefault="qualified">
    <xsd:import namespace="http://schemas.microsoft.com/office/2006/documentManagement/types"/>
    <xsd:element name="Date" ma:index="18" nillable="true" ma:displayName="Date" ma:format="DateOnly" ma:internalName="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 ma:index="9" ma:displayName="Subject"/>
        <xsd:element ref="dc:description" minOccurs="0" maxOccurs="1"/>
        <xsd:element name="keywords" minOccurs="0" maxOccurs="1" type="xsd:string" ma:index="12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er xmlns="4ca6f640-47b8-499c-9848-9f911c501223" xsi:nil="true"/>
    <Source xmlns="4ca6f640-47b8-499c-9848-9f911c501223" xsi:nil="true"/>
    <Date xmlns="022b82a6-805f-410f-ba29-19334fc8ef01">2011-06-13T05:00:00+00:00</Date>
    <Comments xmlns="4ca6f640-47b8-499c-9848-9f911c501223">Template</Comments>
    <Contributor xmlns="4ca6f640-47b8-499c-9848-9f911c501223">Taken off the WRHA insite - the power point template</Contributor>
    <Category xmlns="4ca6f640-47b8-499c-9848-9f911c501223" xsi:nil="true"/>
    <Author0 xmlns="4ca6f640-47b8-499c-9848-9f911c501223">KarenRice</Author0>
    <Status xmlns="4ca6f640-47b8-499c-9848-9f911c501223">Status 1</Status>
    <Relation xmlns="4ca6f640-47b8-499c-9848-9f911c501223" xsi:nil="true"/>
  </documentManagement>
</p:properties>
</file>

<file path=customXml/itemProps1.xml><?xml version="1.0" encoding="utf-8"?>
<ds:datastoreItem xmlns:ds="http://schemas.openxmlformats.org/officeDocument/2006/customXml" ds:itemID="{49BC3FFA-9572-46D8-BD6B-AF78BFFE0C1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35904A6-3A79-46C3-9D3E-60C0BE79B822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103B590C-CAF6-47AF-BA25-F487383B9C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ca6f640-47b8-499c-9848-9f911c501223"/>
    <ds:schemaRef ds:uri="022b82a6-805f-410f-ba29-19334fc8ef01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4.xml><?xml version="1.0" encoding="utf-8"?>
<ds:datastoreItem xmlns:ds="http://schemas.openxmlformats.org/officeDocument/2006/customXml" ds:itemID="{38DA256D-962E-4393-AD4A-BE5A1C028F3C}">
  <ds:schemaRefs>
    <ds:schemaRef ds:uri="http://www.w3.org/XML/1998/namespace"/>
    <ds:schemaRef ds:uri="http://schemas.openxmlformats.org/package/2006/metadata/core-properties"/>
    <ds:schemaRef ds:uri="http://purl.org/dc/dcmitype/"/>
    <ds:schemaRef ds:uri="http://purl.org/dc/elements/1.1/"/>
    <ds:schemaRef ds:uri="4ca6f640-47b8-499c-9848-9f911c501223"/>
    <ds:schemaRef ds:uri="http://schemas.microsoft.com/office/2006/documentManagement/types"/>
    <ds:schemaRef ds:uri="022b82a6-805f-410f-ba29-19334fc8ef01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2764</TotalTime>
  <Words>189</Words>
  <Application>Microsoft Office PowerPoint</Application>
  <PresentationFormat>On-screen Show (4:3)</PresentationFormat>
  <Paragraphs>47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CHILD &amp; ADOLESCENT  MENTAL HEALTH  SUICIDE RISK ASSESSMENT QUALITY INITIATIVE</vt:lpstr>
      <vt:lpstr>Timelines</vt:lpstr>
      <vt:lpstr>Challenges</vt:lpstr>
      <vt:lpstr>Quality and Standards</vt:lpstr>
      <vt:lpstr>Current State</vt:lpstr>
      <vt:lpstr>Current State</vt:lpstr>
      <vt:lpstr>Discussion and 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WRHA Template for Powerpoint</dc:subject>
  <dc:creator>mkoshinsky</dc:creator>
  <cp:keywords>Template</cp:keywords>
  <cp:lastModifiedBy>Doris Dong</cp:lastModifiedBy>
  <cp:revision>131</cp:revision>
  <cp:lastPrinted>2016-03-08T20:21:24Z</cp:lastPrinted>
  <dcterms:created xsi:type="dcterms:W3CDTF">2008-09-12T14:19:37Z</dcterms:created>
  <dcterms:modified xsi:type="dcterms:W3CDTF">2016-05-03T13:34:42Z</dcterms:modified>
  <cp:category>Category 1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Word 2003 Document</vt:lpwstr>
  </property>
</Properties>
</file>